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6"/>
  </p:notesMasterIdLst>
  <p:sldIdLst>
    <p:sldId id="256" r:id="rId2"/>
    <p:sldId id="257" r:id="rId3"/>
    <p:sldId id="258" r:id="rId4"/>
    <p:sldId id="259" r:id="rId5"/>
    <p:sldId id="260" r:id="rId6"/>
    <p:sldId id="266" r:id="rId7"/>
    <p:sldId id="261" r:id="rId8"/>
    <p:sldId id="267" r:id="rId9"/>
    <p:sldId id="265" r:id="rId10"/>
    <p:sldId id="262" r:id="rId11"/>
    <p:sldId id="268" r:id="rId12"/>
    <p:sldId id="269" r:id="rId13"/>
    <p:sldId id="263" r:id="rId14"/>
    <p:sldId id="277" r:id="rId15"/>
    <p:sldId id="278" r:id="rId16"/>
    <p:sldId id="264" r:id="rId17"/>
    <p:sldId id="276" r:id="rId18"/>
    <p:sldId id="279" r:id="rId19"/>
    <p:sldId id="280" r:id="rId20"/>
    <p:sldId id="282" r:id="rId21"/>
    <p:sldId id="281" r:id="rId22"/>
    <p:sldId id="283" r:id="rId23"/>
    <p:sldId id="273" r:id="rId24"/>
    <p:sldId id="284" r:id="rId25"/>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4114"/>
    <p:restoredTop sz="74771"/>
  </p:normalViewPr>
  <p:slideViewPr>
    <p:cSldViewPr snapToGrid="0">
      <p:cViewPr varScale="1">
        <p:scale>
          <a:sx n="80" d="100"/>
          <a:sy n="80" d="100"/>
        </p:scale>
        <p:origin x="2334"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3CB0EBD-E999-2F43-8D2B-F497EAAA640F}" type="datetimeFigureOut">
              <a:rPr lang="el-GR" smtClean="0"/>
              <a:t>20/10/2023</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787B73-D496-9F41-AFC2-AB2E4CAAF634}" type="slidenum">
              <a:rPr lang="el-GR" smtClean="0"/>
              <a:t>‹#›</a:t>
            </a:fld>
            <a:endParaRPr lang="el-GR"/>
          </a:p>
        </p:txBody>
      </p:sp>
    </p:spTree>
    <p:extLst>
      <p:ext uri="{BB962C8B-B14F-4D97-AF65-F5344CB8AC3E}">
        <p14:creationId xmlns:p14="http://schemas.microsoft.com/office/powerpoint/2010/main" val="32885826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sz="1800" kern="100" dirty="0">
                <a:effectLst/>
                <a:latin typeface="Calibri" panose="020F0502020204030204" pitchFamily="34" charset="0"/>
                <a:ea typeface="Calibri" panose="020F0502020204030204" pitchFamily="34" charset="0"/>
                <a:cs typeface="Times New Roman" panose="02020603050405020304" pitchFamily="18" charset="0"/>
              </a:rPr>
              <a:t>Από τις μέχρι τώρα δοκιμές που έχουν πραγματοποιηθεί διεθνώς για την εφαρμογή διερευνητικών μεθόδων διδασκαλίας στην «Τυπική Εκπαίδευση» έχει προκύψει ότι το σημαντικότερο εμπόδιο φαίνεται ότι είναι η θεσμική υποχρέωση της εφαρμογής του ΑΠ από τους εκπαιδευτικούς.</a:t>
            </a:r>
            <a:endParaRPr lang="en-GR"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l-GR" sz="1800" kern="100" dirty="0">
                <a:effectLst/>
                <a:latin typeface="Calibri" panose="020F0502020204030204" pitchFamily="34" charset="0"/>
                <a:ea typeface="Calibri" panose="020F0502020204030204" pitchFamily="34" charset="0"/>
                <a:cs typeface="Times New Roman" panose="02020603050405020304" pitchFamily="18" charset="0"/>
              </a:rPr>
              <a:t>Στο εργαστήριο αυτό θα δοκιμάσουμε μια διαχείριση του ΑΠ με «διερευνητικό πνεύμα».</a:t>
            </a:r>
            <a:endParaRPr lang="en-GR"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l-GR" sz="1800" kern="100" dirty="0">
                <a:effectLst/>
                <a:latin typeface="Calibri" panose="020F0502020204030204" pitchFamily="34" charset="0"/>
                <a:ea typeface="Calibri" panose="020F0502020204030204" pitchFamily="34" charset="0"/>
                <a:cs typeface="Times New Roman" panose="02020603050405020304" pitchFamily="18" charset="0"/>
              </a:rPr>
              <a:t> </a:t>
            </a:r>
            <a:endParaRPr lang="en-GR"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l-GR" sz="1800" kern="100" dirty="0">
                <a:effectLst/>
                <a:latin typeface="Calibri" panose="020F0502020204030204" pitchFamily="34" charset="0"/>
                <a:ea typeface="Calibri" panose="020F0502020204030204" pitchFamily="34" charset="0"/>
                <a:cs typeface="Times New Roman" panose="02020603050405020304" pitchFamily="18" charset="0"/>
              </a:rPr>
              <a:t>Στην κατεύθυνση αυτή νομίζω ότι το πρώτο πράγμα που πρέπει να κάνουμε είναι να συζητήσουμε «τι είναι αυτό το διερευνητικό πνεύμα» και στη συνέχεια να δοκιμάσουμε πώς μπορούμε να το εφαρμόσουμε πάνω στο ΑΠ ή ακόμη περισσότερο πάνω στα κείμενα των σχολικών βιβλίων…</a:t>
            </a:r>
            <a:endParaRPr lang="en-GR"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R" dirty="0"/>
          </a:p>
        </p:txBody>
      </p:sp>
      <p:sp>
        <p:nvSpPr>
          <p:cNvPr id="4" name="Slide Number Placeholder 3"/>
          <p:cNvSpPr>
            <a:spLocks noGrp="1"/>
          </p:cNvSpPr>
          <p:nvPr>
            <p:ph type="sldNum" sz="quarter" idx="5"/>
          </p:nvPr>
        </p:nvSpPr>
        <p:spPr/>
        <p:txBody>
          <a:bodyPr/>
          <a:lstStyle/>
          <a:p>
            <a:fld id="{6B787B73-D496-9F41-AFC2-AB2E4CAAF634}" type="slidenum">
              <a:rPr lang="el-GR" smtClean="0"/>
              <a:t>1</a:t>
            </a:fld>
            <a:endParaRPr lang="el-GR"/>
          </a:p>
        </p:txBody>
      </p:sp>
    </p:spTree>
    <p:extLst>
      <p:ext uri="{BB962C8B-B14F-4D97-AF65-F5344CB8AC3E}">
        <p14:creationId xmlns:p14="http://schemas.microsoft.com/office/powerpoint/2010/main" val="11831550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sz="1800" kern="100" dirty="0">
                <a:effectLst/>
                <a:latin typeface="Calibri" panose="020F0502020204030204" pitchFamily="34" charset="0"/>
                <a:ea typeface="Calibri" panose="020F0502020204030204" pitchFamily="34" charset="0"/>
                <a:cs typeface="Times New Roman" panose="02020603050405020304" pitchFamily="18" charset="0"/>
              </a:rPr>
              <a:t>Ξεκινάμε λοιπόν από το κλασικό ερώτημα «τι είναι Επιστήμη;» και επιλέγουμε από τις εκατοντάδες απαντήσεις που υπάρχουν αυτή τη στιγμή να παρουσιάσουμε μία: αυτή που υποστήριξε πριν από μισό αιώνα ο </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R</a:t>
            </a:r>
            <a:r>
              <a:rPr lang="el-GR"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Feynman</a:t>
            </a:r>
            <a:r>
              <a:rPr lang="el-GR" sz="1800" kern="100" dirty="0">
                <a:effectLst/>
                <a:latin typeface="Calibri" panose="020F0502020204030204" pitchFamily="34" charset="0"/>
                <a:ea typeface="Calibri" panose="020F0502020204030204" pitchFamily="34" charset="0"/>
                <a:cs typeface="Times New Roman" panose="02020603050405020304" pitchFamily="18" charset="0"/>
              </a:rPr>
              <a:t>…</a:t>
            </a:r>
            <a:endParaRPr lang="en-GR"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l-GR" sz="1800" kern="100" dirty="0">
                <a:effectLst/>
                <a:latin typeface="Calibri" panose="020F0502020204030204" pitchFamily="34" charset="0"/>
                <a:ea typeface="Calibri" panose="020F0502020204030204" pitchFamily="34" charset="0"/>
                <a:cs typeface="Times New Roman" panose="02020603050405020304" pitchFamily="18" charset="0"/>
              </a:rPr>
              <a:t> </a:t>
            </a:r>
            <a:endParaRPr lang="en-GR"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l-GR" sz="1800" dirty="0">
                <a:effectLst/>
                <a:latin typeface="Calibri" panose="020F0502020204030204" pitchFamily="34" charset="0"/>
                <a:ea typeface="Calibri" panose="020F0502020204030204" pitchFamily="34" charset="0"/>
                <a:cs typeface="Times New Roman" panose="02020603050405020304" pitchFamily="18" charset="0"/>
              </a:rPr>
              <a:t>«… να αμφιβάλλουμε πώς ότι έρχεται από το παρελθόν είναι στην πραγματικότητα καλό, χρήσιμο, αληθινό, και να προσπαθούμε να ανακαλύψουμε εκ νέου, εκ πείρας, ποια είναι η κατάσταση, αντί να εμπιστευόμαστε την εμπειρία του παρελθόντος με τη μορφή με την οποία έφτασε σε μας. Αυτό είναι η απάντηση στο «τι είναι η επιστήμη;»: </a:t>
            </a:r>
            <a:r>
              <a:rPr lang="el-GR" sz="1800" b="1" dirty="0">
                <a:effectLst/>
                <a:latin typeface="Calibri" panose="020F0502020204030204" pitchFamily="34" charset="0"/>
                <a:ea typeface="Calibri" panose="020F0502020204030204" pitchFamily="34" charset="0"/>
                <a:cs typeface="Times New Roman" panose="02020603050405020304" pitchFamily="18" charset="0"/>
              </a:rPr>
              <a:t>το ότι αξίζει τον κόπο να επανελεγχθεί με νέα άμεση εμπειρία, η εμπειρία από το παρελθόν</a:t>
            </a:r>
            <a:r>
              <a:rPr lang="el-GR" sz="1800" dirty="0">
                <a:effectLst/>
                <a:latin typeface="Calibri" panose="020F0502020204030204" pitchFamily="34" charset="0"/>
                <a:ea typeface="Calibri" panose="020F0502020204030204" pitchFamily="34" charset="0"/>
                <a:cs typeface="Times New Roman" panose="02020603050405020304" pitchFamily="18" charset="0"/>
              </a:rPr>
              <a:t>. Έτσι το βλέπω. Αυτός είναι ο καλύτερος ορισμός μου.»</a:t>
            </a:r>
            <a:r>
              <a:rPr lang="en-GR" dirty="0">
                <a:effectLst/>
              </a:rPr>
              <a:t> </a:t>
            </a:r>
            <a:endParaRPr lang="el-GR"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l-GR" sz="1800" kern="100" dirty="0">
                <a:effectLst/>
                <a:latin typeface="Calibri" panose="020F0502020204030204" pitchFamily="34" charset="0"/>
                <a:ea typeface="Calibri" panose="020F0502020204030204" pitchFamily="34" charset="0"/>
                <a:cs typeface="Times New Roman" panose="02020603050405020304" pitchFamily="18" charset="0"/>
              </a:rPr>
              <a:t>Και συνεχίζει με μια σειρά από διευκρινίσεις…</a:t>
            </a:r>
            <a:endParaRPr lang="en-GR"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R" dirty="0"/>
          </a:p>
        </p:txBody>
      </p:sp>
      <p:sp>
        <p:nvSpPr>
          <p:cNvPr id="4" name="Slide Number Placeholder 3"/>
          <p:cNvSpPr>
            <a:spLocks noGrp="1"/>
          </p:cNvSpPr>
          <p:nvPr>
            <p:ph type="sldNum" sz="quarter" idx="5"/>
          </p:nvPr>
        </p:nvSpPr>
        <p:spPr/>
        <p:txBody>
          <a:bodyPr/>
          <a:lstStyle/>
          <a:p>
            <a:fld id="{6B787B73-D496-9F41-AFC2-AB2E4CAAF634}" type="slidenum">
              <a:rPr lang="el-GR" smtClean="0"/>
              <a:t>2</a:t>
            </a:fld>
            <a:endParaRPr lang="el-GR"/>
          </a:p>
        </p:txBody>
      </p:sp>
    </p:spTree>
    <p:extLst>
      <p:ext uri="{BB962C8B-B14F-4D97-AF65-F5344CB8AC3E}">
        <p14:creationId xmlns:p14="http://schemas.microsoft.com/office/powerpoint/2010/main" val="22265481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sz="1800" kern="100" dirty="0">
                <a:effectLst/>
                <a:latin typeface="Calibri" panose="020F0502020204030204" pitchFamily="34" charset="0"/>
                <a:ea typeface="Calibri" panose="020F0502020204030204" pitchFamily="34" charset="0"/>
                <a:cs typeface="Times New Roman" panose="02020603050405020304" pitchFamily="18" charset="0"/>
              </a:rPr>
              <a:t>Όταν κάποιος λέει, «Η επιστήμη διδάσκει το ένα και το άλλο», χρησιμοποιεί τη λέξη λάθος. Η επιστήμη δεν διδάσκει τίποτα. </a:t>
            </a:r>
            <a:r>
              <a:rPr lang="el-GR" sz="1800" b="1" kern="100" dirty="0">
                <a:effectLst/>
                <a:latin typeface="Calibri" panose="020F0502020204030204" pitchFamily="34" charset="0"/>
                <a:ea typeface="Calibri" panose="020F0502020204030204" pitchFamily="34" charset="0"/>
                <a:cs typeface="Times New Roman" panose="02020603050405020304" pitchFamily="18" charset="0"/>
              </a:rPr>
              <a:t>Η εμπειρία διδάσκει</a:t>
            </a:r>
            <a:r>
              <a:rPr lang="el-GR" sz="1800" kern="100" dirty="0">
                <a:effectLst/>
                <a:latin typeface="Calibri" panose="020F0502020204030204" pitchFamily="34" charset="0"/>
                <a:ea typeface="Calibri" panose="020F0502020204030204" pitchFamily="34" charset="0"/>
                <a:cs typeface="Times New Roman" panose="02020603050405020304" pitchFamily="18" charset="0"/>
              </a:rPr>
              <a:t>. </a:t>
            </a:r>
            <a:endParaRPr lang="en-GR"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l-GR" sz="1800" kern="100" dirty="0">
                <a:effectLst/>
                <a:latin typeface="Calibri" panose="020F0502020204030204" pitchFamily="34" charset="0"/>
                <a:ea typeface="Calibri" panose="020F0502020204030204" pitchFamily="34" charset="0"/>
                <a:cs typeface="Times New Roman" panose="02020603050405020304" pitchFamily="18" charset="0"/>
              </a:rPr>
              <a:t> </a:t>
            </a:r>
            <a:endParaRPr lang="en-GR"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l-GR" sz="1800" kern="100" dirty="0">
                <a:effectLst/>
                <a:latin typeface="Calibri" panose="020F0502020204030204" pitchFamily="34" charset="0"/>
                <a:ea typeface="Calibri" panose="020F0502020204030204" pitchFamily="34" charset="0"/>
                <a:cs typeface="Times New Roman" panose="02020603050405020304" pitchFamily="18" charset="0"/>
              </a:rPr>
              <a:t>Δηλαδή, ο </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Feynman</a:t>
            </a:r>
            <a:r>
              <a:rPr lang="el-GR" sz="1800" kern="100" dirty="0">
                <a:effectLst/>
                <a:latin typeface="Calibri" panose="020F0502020204030204" pitchFamily="34" charset="0"/>
                <a:ea typeface="Calibri" panose="020F0502020204030204" pitchFamily="34" charset="0"/>
                <a:cs typeface="Times New Roman" panose="02020603050405020304" pitchFamily="18" charset="0"/>
              </a:rPr>
              <a:t> υποστηρίζει ότι η Επιστήμη είναι πράξη και όχι κάποιο «πακέτο με γνώσεις». Πρόκειται για μια θέση απόλυτα συνεπή προς τη «Διερεύνηση»…</a:t>
            </a:r>
            <a:endParaRPr lang="en-GR"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l-GR" sz="1800" kern="100" dirty="0">
                <a:effectLst/>
                <a:latin typeface="Calibri" panose="020F0502020204030204" pitchFamily="34" charset="0"/>
                <a:ea typeface="Calibri" panose="020F0502020204030204" pitchFamily="34" charset="0"/>
                <a:cs typeface="Times New Roman" panose="02020603050405020304" pitchFamily="18" charset="0"/>
              </a:rPr>
              <a:t> </a:t>
            </a:r>
            <a:endParaRPr lang="en-GR"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l-GR" sz="1800" kern="100" dirty="0">
                <a:effectLst/>
                <a:latin typeface="Calibri" panose="020F0502020204030204" pitchFamily="34" charset="0"/>
                <a:ea typeface="Calibri" panose="020F0502020204030204" pitchFamily="34" charset="0"/>
                <a:cs typeface="Times New Roman" panose="02020603050405020304" pitchFamily="18" charset="0"/>
              </a:rPr>
              <a:t>Αν σας πουν, «Η επιστήμη έχει δείξει αυτό κι εκείνο», μπορείτε να ρωτήσετε, «Πώς το δείχνει; Πώς το βρήκαν οι επιστήμονες; Πώς; Τι; Πού;». Πρέπει να σκεφτόμαστε και να λέμε «αυτό το πείραμα… αυτό το επιχείρημα… έδειξε». Και ως εκπαιδευτικοί, και ως μαθητές, </a:t>
            </a:r>
            <a:r>
              <a:rPr lang="el-GR" sz="1800" b="1" kern="100" dirty="0">
                <a:effectLst/>
                <a:latin typeface="Calibri" panose="020F0502020204030204" pitchFamily="34" charset="0"/>
                <a:ea typeface="Calibri" panose="020F0502020204030204" pitchFamily="34" charset="0"/>
                <a:cs typeface="Times New Roman" panose="02020603050405020304" pitchFamily="18" charset="0"/>
              </a:rPr>
              <a:t>έχετε το απόλυτο δικαίωμα</a:t>
            </a:r>
            <a:r>
              <a:rPr lang="el-GR" sz="1800" kern="100" dirty="0">
                <a:effectLst/>
                <a:latin typeface="Calibri" panose="020F0502020204030204" pitchFamily="34" charset="0"/>
                <a:ea typeface="Calibri" panose="020F0502020204030204" pitchFamily="34" charset="0"/>
                <a:cs typeface="Times New Roman" panose="02020603050405020304" pitchFamily="18" charset="0"/>
              </a:rPr>
              <a:t>, όσο οποιοσδήποτε άλλος, μόλις ακούσετε τα επιχειρήματα ή τα δεδομένα από τα πειράματα -αλλά να είστε υπομονετικοί και να ακούσετε όλα τα στοιχεία- να κρίνετε εάν έχουν καταλήξει σε ένα λογικό συμπέρασμα.</a:t>
            </a:r>
            <a:endParaRPr lang="en-GR"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l-GR" sz="1800" kern="100" dirty="0">
                <a:effectLst/>
                <a:latin typeface="Calibri" panose="020F0502020204030204" pitchFamily="34" charset="0"/>
                <a:ea typeface="Calibri" panose="020F0502020204030204" pitchFamily="34" charset="0"/>
                <a:cs typeface="Times New Roman" panose="02020603050405020304" pitchFamily="18" charset="0"/>
              </a:rPr>
              <a:t> </a:t>
            </a:r>
            <a:endParaRPr lang="en-GR"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l-GR" sz="1800" kern="100" dirty="0">
                <a:effectLst/>
                <a:latin typeface="Calibri" panose="020F0502020204030204" pitchFamily="34" charset="0"/>
                <a:ea typeface="Calibri" panose="020F0502020204030204" pitchFamily="34" charset="0"/>
                <a:cs typeface="Times New Roman" panose="02020603050405020304" pitchFamily="18" charset="0"/>
              </a:rPr>
              <a:t>Όλος ο κόσμος έχει το δικαίωμα να αμφιβάλει για αυτά που λένε και κάνουν οι επιστήμονες… όχι μόνον οι επιστήμονες…</a:t>
            </a:r>
            <a:endParaRPr lang="en-GR"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R" dirty="0"/>
          </a:p>
        </p:txBody>
      </p:sp>
      <p:sp>
        <p:nvSpPr>
          <p:cNvPr id="4" name="Slide Number Placeholder 3"/>
          <p:cNvSpPr>
            <a:spLocks noGrp="1"/>
          </p:cNvSpPr>
          <p:nvPr>
            <p:ph type="sldNum" sz="quarter" idx="5"/>
          </p:nvPr>
        </p:nvSpPr>
        <p:spPr/>
        <p:txBody>
          <a:bodyPr/>
          <a:lstStyle/>
          <a:p>
            <a:fld id="{6B787B73-D496-9F41-AFC2-AB2E4CAAF634}" type="slidenum">
              <a:rPr lang="el-GR" smtClean="0"/>
              <a:t>3</a:t>
            </a:fld>
            <a:endParaRPr lang="el-GR"/>
          </a:p>
        </p:txBody>
      </p:sp>
    </p:spTree>
    <p:extLst>
      <p:ext uri="{BB962C8B-B14F-4D97-AF65-F5344CB8AC3E}">
        <p14:creationId xmlns:p14="http://schemas.microsoft.com/office/powerpoint/2010/main" val="20956680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sz="1800" kern="100" dirty="0">
                <a:effectLst/>
                <a:latin typeface="Calibri" panose="020F0502020204030204" pitchFamily="34" charset="0"/>
                <a:ea typeface="Calibri" panose="020F0502020204030204" pitchFamily="34" charset="0"/>
                <a:cs typeface="Times New Roman" panose="02020603050405020304" pitchFamily="18" charset="0"/>
              </a:rPr>
              <a:t>Σε έναν τομέα που είναι τόσο περίπλοκος όπως η εκπαίδευση, όπου η πραγματική επιστήμη δεν είναι ακόμη σε θέση να λειτουργήσει, πρέπει να βασιστούμε σε ένα είδος </a:t>
            </a:r>
            <a:r>
              <a:rPr lang="el-GR" sz="1800" b="1" kern="100" dirty="0">
                <a:effectLst/>
                <a:latin typeface="Calibri" panose="020F0502020204030204" pitchFamily="34" charset="0"/>
                <a:ea typeface="Calibri" panose="020F0502020204030204" pitchFamily="34" charset="0"/>
                <a:cs typeface="Times New Roman" panose="02020603050405020304" pitchFamily="18" charset="0"/>
              </a:rPr>
              <a:t>παλιομοδίτικης σοφίας</a:t>
            </a:r>
            <a:r>
              <a:rPr lang="el-GR" sz="1800" kern="100" dirty="0">
                <a:effectLst/>
                <a:latin typeface="Calibri" panose="020F0502020204030204" pitchFamily="34" charset="0"/>
                <a:ea typeface="Calibri" panose="020F0502020204030204" pitchFamily="34" charset="0"/>
                <a:cs typeface="Times New Roman" panose="02020603050405020304" pitchFamily="18" charset="0"/>
              </a:rPr>
              <a:t>, ένα είδος </a:t>
            </a:r>
            <a:r>
              <a:rPr lang="el-GR" sz="1800" b="1" kern="100" dirty="0">
                <a:effectLst/>
                <a:latin typeface="Calibri" panose="020F0502020204030204" pitchFamily="34" charset="0"/>
                <a:ea typeface="Calibri" panose="020F0502020204030204" pitchFamily="34" charset="0"/>
                <a:cs typeface="Times New Roman" panose="02020603050405020304" pitchFamily="18" charset="0"/>
              </a:rPr>
              <a:t>ευθυκρισίας</a:t>
            </a:r>
            <a:r>
              <a:rPr lang="el-GR" sz="1800" kern="100" dirty="0">
                <a:effectLst/>
                <a:latin typeface="Calibri" panose="020F0502020204030204" pitchFamily="34" charset="0"/>
                <a:ea typeface="Calibri" panose="020F0502020204030204" pitchFamily="34" charset="0"/>
                <a:cs typeface="Times New Roman" panose="02020603050405020304" pitchFamily="18" charset="0"/>
              </a:rPr>
              <a:t>. Προσπαθώ να εμπνεύσω τον δάσκαλο στη βάση της πυραμίδας να έχει αυτοπεποίθηση και πίστη στην κοινή λογική και τη φυσική νοημοσύνη </a:t>
            </a:r>
            <a:r>
              <a:rPr lang="el-GR" sz="1800" i="1" kern="100" dirty="0">
                <a:effectLst/>
                <a:latin typeface="Calibri" panose="020F0502020204030204" pitchFamily="34" charset="0"/>
                <a:ea typeface="Calibri" panose="020F0502020204030204" pitchFamily="34" charset="0"/>
                <a:cs typeface="Times New Roman" panose="02020603050405020304" pitchFamily="18" charset="0"/>
              </a:rPr>
              <a:t>[όχι την τεχνητή νοημοσύνη]</a:t>
            </a:r>
            <a:r>
              <a:rPr lang="el-GR"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l-GR" sz="1800" b="1" kern="100" dirty="0">
                <a:effectLst/>
                <a:latin typeface="Calibri" panose="020F0502020204030204" pitchFamily="34" charset="0"/>
                <a:ea typeface="Calibri" panose="020F0502020204030204" pitchFamily="34" charset="0"/>
                <a:cs typeface="Times New Roman" panose="02020603050405020304" pitchFamily="18" charset="0"/>
              </a:rPr>
              <a:t>Οι ειδικοί που σας οδηγούν μπορεί να κάνουν λάθος</a:t>
            </a:r>
            <a:r>
              <a:rPr lang="el-GR" sz="1800" kern="100" dirty="0">
                <a:effectLst/>
                <a:latin typeface="Calibri" panose="020F0502020204030204" pitchFamily="34" charset="0"/>
                <a:ea typeface="Calibri" panose="020F0502020204030204" pitchFamily="34" charset="0"/>
                <a:cs typeface="Times New Roman" panose="02020603050405020304" pitchFamily="18" charset="0"/>
              </a:rPr>
              <a:t>.</a:t>
            </a:r>
            <a:endParaRPr lang="en-GR"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l-GR" sz="1800" kern="100" dirty="0">
                <a:effectLst/>
                <a:latin typeface="Calibri" panose="020F0502020204030204" pitchFamily="34" charset="0"/>
                <a:ea typeface="Calibri" panose="020F0502020204030204" pitchFamily="34" charset="0"/>
                <a:cs typeface="Times New Roman" panose="02020603050405020304" pitchFamily="18" charset="0"/>
              </a:rPr>
              <a:t>Είναι απαραίτητο </a:t>
            </a:r>
            <a:r>
              <a:rPr lang="el-GR" sz="1800" b="1" kern="100" dirty="0">
                <a:effectLst/>
                <a:latin typeface="Calibri" panose="020F0502020204030204" pitchFamily="34" charset="0"/>
                <a:ea typeface="Calibri" panose="020F0502020204030204" pitchFamily="34" charset="0"/>
                <a:cs typeface="Times New Roman" panose="02020603050405020304" pitchFamily="18" charset="0"/>
              </a:rPr>
              <a:t>να διδάξουμε τόσο την αποδοχή όσο και την απόρριψη του παρελθόντος με ένα είδος ισορροπίας </a:t>
            </a:r>
            <a:r>
              <a:rPr lang="el-GR" sz="1800" kern="100" dirty="0">
                <a:effectLst/>
                <a:latin typeface="Calibri" panose="020F0502020204030204" pitchFamily="34" charset="0"/>
                <a:ea typeface="Calibri" panose="020F0502020204030204" pitchFamily="34" charset="0"/>
                <a:cs typeface="Times New Roman" panose="02020603050405020304" pitchFamily="18" charset="0"/>
              </a:rPr>
              <a:t>που απαιτεί σημαντική ικανότητα. </a:t>
            </a:r>
            <a:endParaRPr lang="en-GR"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l-GR" sz="1800" kern="100" dirty="0">
                <a:effectLst/>
                <a:latin typeface="Calibri" panose="020F0502020204030204" pitchFamily="34" charset="0"/>
                <a:ea typeface="Calibri" panose="020F0502020204030204" pitchFamily="34" charset="0"/>
                <a:cs typeface="Times New Roman" panose="02020603050405020304" pitchFamily="18" charset="0"/>
              </a:rPr>
              <a:t> </a:t>
            </a:r>
            <a:endParaRPr lang="en-GR"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l-GR" sz="1800" dirty="0">
                <a:effectLst/>
                <a:latin typeface="Calibri" panose="020F0502020204030204" pitchFamily="34" charset="0"/>
                <a:ea typeface="Calibri" panose="020F0502020204030204" pitchFamily="34" charset="0"/>
                <a:cs typeface="Times New Roman" panose="02020603050405020304" pitchFamily="18" charset="0"/>
              </a:rPr>
              <a:t>Τα παραπάνω δεν νομίζω ότι χρειάζονται κάποια διευκρίνιση για να γίνουν κατανοητά… Επομένως πάμε στον τρόπο εφαρμογής τους πάνω στο ΑΠ…</a:t>
            </a:r>
            <a:r>
              <a:rPr lang="en-GR" dirty="0">
                <a:effectLst/>
              </a:rPr>
              <a:t> </a:t>
            </a:r>
            <a:endParaRPr lang="en-GR" dirty="0"/>
          </a:p>
        </p:txBody>
      </p:sp>
      <p:sp>
        <p:nvSpPr>
          <p:cNvPr id="4" name="Slide Number Placeholder 3"/>
          <p:cNvSpPr>
            <a:spLocks noGrp="1"/>
          </p:cNvSpPr>
          <p:nvPr>
            <p:ph type="sldNum" sz="quarter" idx="5"/>
          </p:nvPr>
        </p:nvSpPr>
        <p:spPr/>
        <p:txBody>
          <a:bodyPr/>
          <a:lstStyle/>
          <a:p>
            <a:fld id="{6B787B73-D496-9F41-AFC2-AB2E4CAAF634}" type="slidenum">
              <a:rPr lang="el-GR" smtClean="0"/>
              <a:t>4</a:t>
            </a:fld>
            <a:endParaRPr lang="el-GR"/>
          </a:p>
        </p:txBody>
      </p:sp>
    </p:spTree>
    <p:extLst>
      <p:ext uri="{BB962C8B-B14F-4D97-AF65-F5344CB8AC3E}">
        <p14:creationId xmlns:p14="http://schemas.microsoft.com/office/powerpoint/2010/main" val="26090416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sz="1800" kern="100" dirty="0">
                <a:effectLst/>
                <a:latin typeface="Calibri" panose="020F0502020204030204" pitchFamily="34" charset="0"/>
                <a:ea typeface="Calibri" panose="020F0502020204030204" pitchFamily="34" charset="0"/>
                <a:cs typeface="Times New Roman" panose="02020603050405020304" pitchFamily="18" charset="0"/>
              </a:rPr>
              <a:t>Η διδακτική πρόταση της «διερεύνησης» μας οδηγεί στο «να ΚΑΝΟΥΜΕ επιστήμη» και ΟΧΙ στο «να ΜΑΘΟΥΜΕ επιστήμη»… γι’ αυτό χρειαζόμαστε ερωτήματα για διερεύνηση…</a:t>
            </a:r>
            <a:endParaRPr lang="en-GR"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l-GR" sz="1800" kern="100" dirty="0">
                <a:effectLst/>
                <a:latin typeface="Calibri" panose="020F0502020204030204" pitchFamily="34" charset="0"/>
                <a:ea typeface="Calibri" panose="020F0502020204030204" pitchFamily="34" charset="0"/>
                <a:cs typeface="Times New Roman" panose="02020603050405020304" pitchFamily="18" charset="0"/>
              </a:rPr>
              <a:t>Μπορούμε να ακολουθήσουμε τον </a:t>
            </a:r>
            <a:r>
              <a:rPr lang="en-US" sz="1800" b="1" i="1" kern="100" dirty="0">
                <a:effectLst/>
                <a:latin typeface="Calibri" panose="020F0502020204030204" pitchFamily="34" charset="0"/>
                <a:ea typeface="Calibri" panose="020F0502020204030204" pitchFamily="34" charset="0"/>
                <a:cs typeface="Times New Roman" panose="02020603050405020304" pitchFamily="18" charset="0"/>
              </a:rPr>
              <a:t>Feynman</a:t>
            </a:r>
            <a:r>
              <a:rPr lang="el-GR" sz="1800" kern="100" dirty="0">
                <a:effectLst/>
                <a:latin typeface="Calibri" panose="020F0502020204030204" pitchFamily="34" charset="0"/>
                <a:ea typeface="Calibri" panose="020F0502020204030204" pitchFamily="34" charset="0"/>
                <a:cs typeface="Times New Roman" panose="02020603050405020304" pitchFamily="18" charset="0"/>
              </a:rPr>
              <a:t> και να κατασκευάσουμε τα ερωτήματα της αφετηρίας </a:t>
            </a:r>
            <a:r>
              <a:rPr lang="el-GR" sz="1800" b="1" kern="100" dirty="0">
                <a:effectLst/>
                <a:latin typeface="Calibri" panose="020F0502020204030204" pitchFamily="34" charset="0"/>
                <a:ea typeface="Calibri" panose="020F0502020204030204" pitchFamily="34" charset="0"/>
                <a:cs typeface="Times New Roman" panose="02020603050405020304" pitchFamily="18" charset="0"/>
              </a:rPr>
              <a:t>από την αμφισβήτηση των ειδικών</a:t>
            </a:r>
            <a:r>
              <a:rPr lang="el-GR" sz="1800" kern="100" dirty="0">
                <a:effectLst/>
                <a:latin typeface="Calibri" panose="020F0502020204030204" pitchFamily="34" charset="0"/>
                <a:ea typeface="Calibri" panose="020F0502020204030204" pitchFamily="34" charset="0"/>
                <a:cs typeface="Times New Roman" panose="02020603050405020304" pitchFamily="18" charset="0"/>
              </a:rPr>
              <a:t>…</a:t>
            </a:r>
            <a:endParaRPr lang="en-GR"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l-GR" sz="1800" kern="100" dirty="0">
                <a:effectLst/>
                <a:latin typeface="Calibri" panose="020F0502020204030204" pitchFamily="34" charset="0"/>
                <a:ea typeface="Calibri" panose="020F0502020204030204" pitchFamily="34" charset="0"/>
                <a:cs typeface="Times New Roman" panose="02020603050405020304" pitchFamily="18" charset="0"/>
              </a:rPr>
              <a:t>Και το «ευαγγέλιο» των «ειδικών» στην εκπαίδευση είναι το «Βιβλίο του Μαθητή»… Οπότε, περιλαβαίνουμε το Βιβλίο του Μαθητή και… </a:t>
            </a:r>
            <a:endParaRPr lang="en-GR"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l-GR" sz="1800" kern="100" dirty="0">
                <a:effectLst/>
                <a:latin typeface="Calibri" panose="020F0502020204030204" pitchFamily="34" charset="0"/>
                <a:ea typeface="Calibri" panose="020F0502020204030204" pitchFamily="34" charset="0"/>
                <a:cs typeface="Times New Roman" panose="02020603050405020304" pitchFamily="18" charset="0"/>
              </a:rPr>
              <a:t>Πρώτα το «γκρεμίζουμε»… αμφιβάλλοντας και φτιάχνοντας ερωτήματα… και</a:t>
            </a:r>
            <a:endParaRPr lang="en-GR"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l-GR" sz="1800" kern="100" dirty="0">
                <a:effectLst/>
                <a:latin typeface="Calibri" panose="020F0502020204030204" pitchFamily="34" charset="0"/>
                <a:ea typeface="Calibri" panose="020F0502020204030204" pitchFamily="34" charset="0"/>
                <a:cs typeface="Times New Roman" panose="02020603050405020304" pitchFamily="18" charset="0"/>
              </a:rPr>
              <a:t>Μετά το «ξαναχτίζουμε»… με τις απαντήσεις μας…</a:t>
            </a:r>
            <a:endParaRPr lang="en-G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Θέση αριθμού διαφάνειας 3"/>
          <p:cNvSpPr>
            <a:spLocks noGrp="1"/>
          </p:cNvSpPr>
          <p:nvPr>
            <p:ph type="sldNum" sz="quarter" idx="5"/>
          </p:nvPr>
        </p:nvSpPr>
        <p:spPr/>
        <p:txBody>
          <a:bodyPr/>
          <a:lstStyle/>
          <a:p>
            <a:fld id="{6B787B73-D496-9F41-AFC2-AB2E4CAAF634}" type="slidenum">
              <a:rPr lang="el-GR" smtClean="0"/>
              <a:t>5</a:t>
            </a:fld>
            <a:endParaRPr lang="el-GR"/>
          </a:p>
        </p:txBody>
      </p:sp>
    </p:spTree>
    <p:extLst>
      <p:ext uri="{BB962C8B-B14F-4D97-AF65-F5344CB8AC3E}">
        <p14:creationId xmlns:p14="http://schemas.microsoft.com/office/powerpoint/2010/main" val="41304451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Στο κεφάλαιο της μεθοδολογίας μπορεί να γίνει σφαγή…. Του βιβλίου…</a:t>
            </a:r>
          </a:p>
        </p:txBody>
      </p:sp>
      <p:sp>
        <p:nvSpPr>
          <p:cNvPr id="4" name="Θέση αριθμού διαφάνειας 3"/>
          <p:cNvSpPr>
            <a:spLocks noGrp="1"/>
          </p:cNvSpPr>
          <p:nvPr>
            <p:ph type="sldNum" sz="quarter" idx="5"/>
          </p:nvPr>
        </p:nvSpPr>
        <p:spPr/>
        <p:txBody>
          <a:bodyPr/>
          <a:lstStyle/>
          <a:p>
            <a:fld id="{6B787B73-D496-9F41-AFC2-AB2E4CAAF634}" type="slidenum">
              <a:rPr lang="el-GR" smtClean="0"/>
              <a:t>16</a:t>
            </a:fld>
            <a:endParaRPr lang="el-GR"/>
          </a:p>
        </p:txBody>
      </p:sp>
    </p:spTree>
    <p:extLst>
      <p:ext uri="{BB962C8B-B14F-4D97-AF65-F5344CB8AC3E}">
        <p14:creationId xmlns:p14="http://schemas.microsoft.com/office/powerpoint/2010/main" val="8424755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Με βάση αυτές τις </a:t>
            </a:r>
            <a:r>
              <a:rPr lang="el-GR" dirty="0" err="1"/>
              <a:t>αμφιβολείες</a:t>
            </a:r>
            <a:r>
              <a:rPr lang="el-GR" dirty="0"/>
              <a:t> μπορούμε να κατασκευάσουμε ερωτήματα προς διερεύνηση…</a:t>
            </a:r>
          </a:p>
        </p:txBody>
      </p:sp>
      <p:sp>
        <p:nvSpPr>
          <p:cNvPr id="4" name="Θέση αριθμού διαφάνειας 3"/>
          <p:cNvSpPr>
            <a:spLocks noGrp="1"/>
          </p:cNvSpPr>
          <p:nvPr>
            <p:ph type="sldNum" sz="quarter" idx="5"/>
          </p:nvPr>
        </p:nvSpPr>
        <p:spPr/>
        <p:txBody>
          <a:bodyPr/>
          <a:lstStyle/>
          <a:p>
            <a:fld id="{6B787B73-D496-9F41-AFC2-AB2E4CAAF634}" type="slidenum">
              <a:rPr lang="el-GR" smtClean="0"/>
              <a:t>21</a:t>
            </a:fld>
            <a:endParaRPr lang="el-GR"/>
          </a:p>
        </p:txBody>
      </p:sp>
    </p:spTree>
    <p:extLst>
      <p:ext uri="{BB962C8B-B14F-4D97-AF65-F5344CB8AC3E}">
        <p14:creationId xmlns:p14="http://schemas.microsoft.com/office/powerpoint/2010/main" val="32760586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6B787B73-D496-9F41-AFC2-AB2E4CAAF634}" type="slidenum">
              <a:rPr lang="el-GR" smtClean="0"/>
              <a:t>22</a:t>
            </a:fld>
            <a:endParaRPr lang="el-GR"/>
          </a:p>
        </p:txBody>
      </p:sp>
    </p:spTree>
    <p:extLst>
      <p:ext uri="{BB962C8B-B14F-4D97-AF65-F5344CB8AC3E}">
        <p14:creationId xmlns:p14="http://schemas.microsoft.com/office/powerpoint/2010/main" val="34771221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6B787B73-D496-9F41-AFC2-AB2E4CAAF634}" type="slidenum">
              <a:rPr lang="el-GR" smtClean="0"/>
              <a:t>24</a:t>
            </a:fld>
            <a:endParaRPr lang="el-GR"/>
          </a:p>
        </p:txBody>
      </p:sp>
    </p:spTree>
    <p:extLst>
      <p:ext uri="{BB962C8B-B14F-4D97-AF65-F5344CB8AC3E}">
        <p14:creationId xmlns:p14="http://schemas.microsoft.com/office/powerpoint/2010/main" val="33832342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6EFF9C5-7C6C-9E47-82B5-CA1E0F11842E}"/>
              </a:ext>
            </a:extLst>
          </p:cNvPr>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a:extLst>
              <a:ext uri="{FF2B5EF4-FFF2-40B4-BE49-F238E27FC236}">
                <a16:creationId xmlns:a16="http://schemas.microsoft.com/office/drawing/2014/main" id="{EF46F5F3-0921-4047-95D2-8EF4DD2B497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FBDD87A6-B064-BACC-8C36-B42334159630}"/>
              </a:ext>
            </a:extLst>
          </p:cNvPr>
          <p:cNvSpPr>
            <a:spLocks noGrp="1"/>
          </p:cNvSpPr>
          <p:nvPr>
            <p:ph type="dt" sz="half" idx="10"/>
          </p:nvPr>
        </p:nvSpPr>
        <p:spPr/>
        <p:txBody>
          <a:bodyPr/>
          <a:lstStyle/>
          <a:p>
            <a:fld id="{09A2CD86-B7D9-EE4C-A303-827960EEF53E}" type="datetimeFigureOut">
              <a:rPr lang="el-GR" smtClean="0"/>
              <a:t>20/10/2023</a:t>
            </a:fld>
            <a:endParaRPr lang="el-GR"/>
          </a:p>
        </p:txBody>
      </p:sp>
      <p:sp>
        <p:nvSpPr>
          <p:cNvPr id="5" name="Θέση υποσέλιδου 4">
            <a:extLst>
              <a:ext uri="{FF2B5EF4-FFF2-40B4-BE49-F238E27FC236}">
                <a16:creationId xmlns:a16="http://schemas.microsoft.com/office/drawing/2014/main" id="{9C78A7C0-F852-6D24-A3F1-D5F5DE5302ED}"/>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84C8A27B-6920-4809-5606-9E08E80AA65D}"/>
              </a:ext>
            </a:extLst>
          </p:cNvPr>
          <p:cNvSpPr>
            <a:spLocks noGrp="1"/>
          </p:cNvSpPr>
          <p:nvPr>
            <p:ph type="sldNum" sz="quarter" idx="12"/>
          </p:nvPr>
        </p:nvSpPr>
        <p:spPr/>
        <p:txBody>
          <a:bodyPr/>
          <a:lstStyle/>
          <a:p>
            <a:fld id="{F9FEF207-068A-9F46-BA23-1B4A22AA6DE6}" type="slidenum">
              <a:rPr lang="el-GR" smtClean="0"/>
              <a:t>‹#›</a:t>
            </a:fld>
            <a:endParaRPr lang="el-GR"/>
          </a:p>
        </p:txBody>
      </p:sp>
    </p:spTree>
    <p:extLst>
      <p:ext uri="{BB962C8B-B14F-4D97-AF65-F5344CB8AC3E}">
        <p14:creationId xmlns:p14="http://schemas.microsoft.com/office/powerpoint/2010/main" val="14270028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8B85E45-DE76-F7A6-A789-F7689FD6582D}"/>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A4C2F040-0AD8-B5DF-1D08-BA3788FA2577}"/>
              </a:ext>
            </a:extLst>
          </p:cNvPr>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E505AC91-59A8-C8E7-B7DD-9C6AD324C0A3}"/>
              </a:ext>
            </a:extLst>
          </p:cNvPr>
          <p:cNvSpPr>
            <a:spLocks noGrp="1"/>
          </p:cNvSpPr>
          <p:nvPr>
            <p:ph type="dt" sz="half" idx="10"/>
          </p:nvPr>
        </p:nvSpPr>
        <p:spPr/>
        <p:txBody>
          <a:bodyPr/>
          <a:lstStyle/>
          <a:p>
            <a:fld id="{09A2CD86-B7D9-EE4C-A303-827960EEF53E}" type="datetimeFigureOut">
              <a:rPr lang="el-GR" smtClean="0"/>
              <a:t>20/10/2023</a:t>
            </a:fld>
            <a:endParaRPr lang="el-GR"/>
          </a:p>
        </p:txBody>
      </p:sp>
      <p:sp>
        <p:nvSpPr>
          <p:cNvPr id="5" name="Θέση υποσέλιδου 4">
            <a:extLst>
              <a:ext uri="{FF2B5EF4-FFF2-40B4-BE49-F238E27FC236}">
                <a16:creationId xmlns:a16="http://schemas.microsoft.com/office/drawing/2014/main" id="{779239A5-8D99-8596-20D2-6F7B21D2F48F}"/>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142BACD0-834B-C261-1770-B7CCF5C161AD}"/>
              </a:ext>
            </a:extLst>
          </p:cNvPr>
          <p:cNvSpPr>
            <a:spLocks noGrp="1"/>
          </p:cNvSpPr>
          <p:nvPr>
            <p:ph type="sldNum" sz="quarter" idx="12"/>
          </p:nvPr>
        </p:nvSpPr>
        <p:spPr/>
        <p:txBody>
          <a:bodyPr/>
          <a:lstStyle/>
          <a:p>
            <a:fld id="{F9FEF207-068A-9F46-BA23-1B4A22AA6DE6}" type="slidenum">
              <a:rPr lang="el-GR" smtClean="0"/>
              <a:t>‹#›</a:t>
            </a:fld>
            <a:endParaRPr lang="el-GR"/>
          </a:p>
        </p:txBody>
      </p:sp>
    </p:spTree>
    <p:extLst>
      <p:ext uri="{BB962C8B-B14F-4D97-AF65-F5344CB8AC3E}">
        <p14:creationId xmlns:p14="http://schemas.microsoft.com/office/powerpoint/2010/main" val="23340462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1B06CF1-FCDD-C469-85ED-912CA935A5F7}"/>
              </a:ext>
            </a:extLst>
          </p:cNvPr>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0554A198-27D9-7E3F-1006-6197FA6D7BE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a:t>Στυλ κειμένου υποδείγματος</a:t>
            </a:r>
          </a:p>
        </p:txBody>
      </p:sp>
      <p:sp>
        <p:nvSpPr>
          <p:cNvPr id="4" name="Θέση ημερομηνίας 3">
            <a:extLst>
              <a:ext uri="{FF2B5EF4-FFF2-40B4-BE49-F238E27FC236}">
                <a16:creationId xmlns:a16="http://schemas.microsoft.com/office/drawing/2014/main" id="{452C7B44-A861-48E0-BC39-D828632EAA11}"/>
              </a:ext>
            </a:extLst>
          </p:cNvPr>
          <p:cNvSpPr>
            <a:spLocks noGrp="1"/>
          </p:cNvSpPr>
          <p:nvPr>
            <p:ph type="dt" sz="half" idx="10"/>
          </p:nvPr>
        </p:nvSpPr>
        <p:spPr/>
        <p:txBody>
          <a:bodyPr/>
          <a:lstStyle/>
          <a:p>
            <a:fld id="{09A2CD86-B7D9-EE4C-A303-827960EEF53E}" type="datetimeFigureOut">
              <a:rPr lang="el-GR" smtClean="0"/>
              <a:t>20/10/2023</a:t>
            </a:fld>
            <a:endParaRPr lang="el-GR"/>
          </a:p>
        </p:txBody>
      </p:sp>
      <p:sp>
        <p:nvSpPr>
          <p:cNvPr id="5" name="Θέση υποσέλιδου 4">
            <a:extLst>
              <a:ext uri="{FF2B5EF4-FFF2-40B4-BE49-F238E27FC236}">
                <a16:creationId xmlns:a16="http://schemas.microsoft.com/office/drawing/2014/main" id="{8CDD20A7-D78C-8FDB-0871-BDA050C7F330}"/>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A1A35C98-81B9-FC2E-16A7-D9DA1710B2C1}"/>
              </a:ext>
            </a:extLst>
          </p:cNvPr>
          <p:cNvSpPr>
            <a:spLocks noGrp="1"/>
          </p:cNvSpPr>
          <p:nvPr>
            <p:ph type="sldNum" sz="quarter" idx="12"/>
          </p:nvPr>
        </p:nvSpPr>
        <p:spPr/>
        <p:txBody>
          <a:bodyPr/>
          <a:lstStyle/>
          <a:p>
            <a:fld id="{F9FEF207-068A-9F46-BA23-1B4A22AA6DE6}" type="slidenum">
              <a:rPr lang="el-GR" smtClean="0"/>
              <a:t>‹#›</a:t>
            </a:fld>
            <a:endParaRPr lang="el-GR"/>
          </a:p>
        </p:txBody>
      </p:sp>
    </p:spTree>
    <p:extLst>
      <p:ext uri="{BB962C8B-B14F-4D97-AF65-F5344CB8AC3E}">
        <p14:creationId xmlns:p14="http://schemas.microsoft.com/office/powerpoint/2010/main" val="11455496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2EB2DD3-6219-2AAB-978B-677714378EB4}"/>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5E75AE31-A24C-B002-482C-35F991892BD0}"/>
              </a:ext>
            </a:extLst>
          </p:cNvPr>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a:extLst>
              <a:ext uri="{FF2B5EF4-FFF2-40B4-BE49-F238E27FC236}">
                <a16:creationId xmlns:a16="http://schemas.microsoft.com/office/drawing/2014/main" id="{751985A8-30B8-7E5D-0556-4E2BCA75F9AD}"/>
              </a:ext>
            </a:extLst>
          </p:cNvPr>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4">
            <a:extLst>
              <a:ext uri="{FF2B5EF4-FFF2-40B4-BE49-F238E27FC236}">
                <a16:creationId xmlns:a16="http://schemas.microsoft.com/office/drawing/2014/main" id="{A5D77E88-9482-F72E-0B10-72E7C31E7AB6}"/>
              </a:ext>
            </a:extLst>
          </p:cNvPr>
          <p:cNvSpPr>
            <a:spLocks noGrp="1"/>
          </p:cNvSpPr>
          <p:nvPr>
            <p:ph type="dt" sz="half" idx="10"/>
          </p:nvPr>
        </p:nvSpPr>
        <p:spPr/>
        <p:txBody>
          <a:bodyPr/>
          <a:lstStyle/>
          <a:p>
            <a:fld id="{09A2CD86-B7D9-EE4C-A303-827960EEF53E}" type="datetimeFigureOut">
              <a:rPr lang="el-GR" smtClean="0"/>
              <a:t>20/10/2023</a:t>
            </a:fld>
            <a:endParaRPr lang="el-GR"/>
          </a:p>
        </p:txBody>
      </p:sp>
      <p:sp>
        <p:nvSpPr>
          <p:cNvPr id="6" name="Θέση υποσέλιδου 5">
            <a:extLst>
              <a:ext uri="{FF2B5EF4-FFF2-40B4-BE49-F238E27FC236}">
                <a16:creationId xmlns:a16="http://schemas.microsoft.com/office/drawing/2014/main" id="{52A87177-F652-378B-8169-E5E97A7773F8}"/>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96742D50-95E4-FBE7-817E-7D80B7E2D17B}"/>
              </a:ext>
            </a:extLst>
          </p:cNvPr>
          <p:cNvSpPr>
            <a:spLocks noGrp="1"/>
          </p:cNvSpPr>
          <p:nvPr>
            <p:ph type="sldNum" sz="quarter" idx="12"/>
          </p:nvPr>
        </p:nvSpPr>
        <p:spPr/>
        <p:txBody>
          <a:bodyPr/>
          <a:lstStyle/>
          <a:p>
            <a:fld id="{F9FEF207-068A-9F46-BA23-1B4A22AA6DE6}" type="slidenum">
              <a:rPr lang="el-GR" smtClean="0"/>
              <a:t>‹#›</a:t>
            </a:fld>
            <a:endParaRPr lang="el-GR"/>
          </a:p>
        </p:txBody>
      </p:sp>
    </p:spTree>
    <p:extLst>
      <p:ext uri="{BB962C8B-B14F-4D97-AF65-F5344CB8AC3E}">
        <p14:creationId xmlns:p14="http://schemas.microsoft.com/office/powerpoint/2010/main" val="9614667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0C6D147-D29D-7255-AA7C-7D956DD46D4F}"/>
              </a:ext>
            </a:extLst>
          </p:cNvPr>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3F34601E-C0B5-45A7-9648-E713563C439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Θέση περιεχομένου 3">
            <a:extLst>
              <a:ext uri="{FF2B5EF4-FFF2-40B4-BE49-F238E27FC236}">
                <a16:creationId xmlns:a16="http://schemas.microsoft.com/office/drawing/2014/main" id="{C99A284B-63F5-22C4-EF3F-27CD60788246}"/>
              </a:ext>
            </a:extLst>
          </p:cNvPr>
          <p:cNvSpPr>
            <a:spLocks noGrp="1"/>
          </p:cNvSpPr>
          <p:nvPr>
            <p:ph sz="half" idx="2"/>
          </p:nvPr>
        </p:nvSpPr>
        <p:spPr>
          <a:xfrm>
            <a:off x="839788"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κειμένου 4">
            <a:extLst>
              <a:ext uri="{FF2B5EF4-FFF2-40B4-BE49-F238E27FC236}">
                <a16:creationId xmlns:a16="http://schemas.microsoft.com/office/drawing/2014/main" id="{02E2BAEA-2223-D3E6-49C2-38C53DAB843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Θέση περιεχομένου 5">
            <a:extLst>
              <a:ext uri="{FF2B5EF4-FFF2-40B4-BE49-F238E27FC236}">
                <a16:creationId xmlns:a16="http://schemas.microsoft.com/office/drawing/2014/main" id="{80E655EB-EEDB-E1CC-A729-88EE1E1C3C34}"/>
              </a:ext>
            </a:extLst>
          </p:cNvPr>
          <p:cNvSpPr>
            <a:spLocks noGrp="1"/>
          </p:cNvSpPr>
          <p:nvPr>
            <p:ph sz="quarter" idx="4"/>
          </p:nvPr>
        </p:nvSpPr>
        <p:spPr>
          <a:xfrm>
            <a:off x="6172200"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7" name="Θέση ημερομηνίας 6">
            <a:extLst>
              <a:ext uri="{FF2B5EF4-FFF2-40B4-BE49-F238E27FC236}">
                <a16:creationId xmlns:a16="http://schemas.microsoft.com/office/drawing/2014/main" id="{F5CB30DE-3EBC-4944-BA00-820E82F0C3B3}"/>
              </a:ext>
            </a:extLst>
          </p:cNvPr>
          <p:cNvSpPr>
            <a:spLocks noGrp="1"/>
          </p:cNvSpPr>
          <p:nvPr>
            <p:ph type="dt" sz="half" idx="10"/>
          </p:nvPr>
        </p:nvSpPr>
        <p:spPr/>
        <p:txBody>
          <a:bodyPr/>
          <a:lstStyle/>
          <a:p>
            <a:fld id="{09A2CD86-B7D9-EE4C-A303-827960EEF53E}" type="datetimeFigureOut">
              <a:rPr lang="el-GR" smtClean="0"/>
              <a:t>20/10/2023</a:t>
            </a:fld>
            <a:endParaRPr lang="el-GR"/>
          </a:p>
        </p:txBody>
      </p:sp>
      <p:sp>
        <p:nvSpPr>
          <p:cNvPr id="8" name="Θέση υποσέλιδου 7">
            <a:extLst>
              <a:ext uri="{FF2B5EF4-FFF2-40B4-BE49-F238E27FC236}">
                <a16:creationId xmlns:a16="http://schemas.microsoft.com/office/drawing/2014/main" id="{365A4D6A-2768-5F7D-8ABA-79564054A898}"/>
              </a:ext>
            </a:extLst>
          </p:cNvPr>
          <p:cNvSpPr>
            <a:spLocks noGrp="1"/>
          </p:cNvSpPr>
          <p:nvPr>
            <p:ph type="ftr" sz="quarter" idx="11"/>
          </p:nvPr>
        </p:nvSpPr>
        <p:spPr/>
        <p:txBody>
          <a:bodyPr/>
          <a:lstStyle/>
          <a:p>
            <a:endParaRPr lang="el-GR"/>
          </a:p>
        </p:txBody>
      </p:sp>
      <p:sp>
        <p:nvSpPr>
          <p:cNvPr id="9" name="Θέση αριθμού διαφάνειας 8">
            <a:extLst>
              <a:ext uri="{FF2B5EF4-FFF2-40B4-BE49-F238E27FC236}">
                <a16:creationId xmlns:a16="http://schemas.microsoft.com/office/drawing/2014/main" id="{7A1FEF64-5E2B-3E9A-4B80-87101AF7B56B}"/>
              </a:ext>
            </a:extLst>
          </p:cNvPr>
          <p:cNvSpPr>
            <a:spLocks noGrp="1"/>
          </p:cNvSpPr>
          <p:nvPr>
            <p:ph type="sldNum" sz="quarter" idx="12"/>
          </p:nvPr>
        </p:nvSpPr>
        <p:spPr/>
        <p:txBody>
          <a:bodyPr/>
          <a:lstStyle/>
          <a:p>
            <a:fld id="{F9FEF207-068A-9F46-BA23-1B4A22AA6DE6}" type="slidenum">
              <a:rPr lang="el-GR" smtClean="0"/>
              <a:t>‹#›</a:t>
            </a:fld>
            <a:endParaRPr lang="el-GR"/>
          </a:p>
        </p:txBody>
      </p:sp>
    </p:spTree>
    <p:extLst>
      <p:ext uri="{BB962C8B-B14F-4D97-AF65-F5344CB8AC3E}">
        <p14:creationId xmlns:p14="http://schemas.microsoft.com/office/powerpoint/2010/main" val="6022840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B00F879-B6BE-0175-E2C6-B4A89CA4B93E}"/>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2">
            <a:extLst>
              <a:ext uri="{FF2B5EF4-FFF2-40B4-BE49-F238E27FC236}">
                <a16:creationId xmlns:a16="http://schemas.microsoft.com/office/drawing/2014/main" id="{690ECD86-B6AE-15F3-0998-82A7615C4402}"/>
              </a:ext>
            </a:extLst>
          </p:cNvPr>
          <p:cNvSpPr>
            <a:spLocks noGrp="1"/>
          </p:cNvSpPr>
          <p:nvPr>
            <p:ph type="dt" sz="half" idx="10"/>
          </p:nvPr>
        </p:nvSpPr>
        <p:spPr/>
        <p:txBody>
          <a:bodyPr/>
          <a:lstStyle/>
          <a:p>
            <a:fld id="{09A2CD86-B7D9-EE4C-A303-827960EEF53E}" type="datetimeFigureOut">
              <a:rPr lang="el-GR" smtClean="0"/>
              <a:t>20/10/2023</a:t>
            </a:fld>
            <a:endParaRPr lang="el-GR"/>
          </a:p>
        </p:txBody>
      </p:sp>
      <p:sp>
        <p:nvSpPr>
          <p:cNvPr id="4" name="Θέση υποσέλιδου 3">
            <a:extLst>
              <a:ext uri="{FF2B5EF4-FFF2-40B4-BE49-F238E27FC236}">
                <a16:creationId xmlns:a16="http://schemas.microsoft.com/office/drawing/2014/main" id="{3D810D01-BC5F-2C12-5808-104C42D35D84}"/>
              </a:ext>
            </a:extLst>
          </p:cNvPr>
          <p:cNvSpPr>
            <a:spLocks noGrp="1"/>
          </p:cNvSpPr>
          <p:nvPr>
            <p:ph type="ftr" sz="quarter" idx="11"/>
          </p:nvPr>
        </p:nvSpPr>
        <p:spPr/>
        <p:txBody>
          <a:bodyPr/>
          <a:lstStyle/>
          <a:p>
            <a:endParaRPr lang="el-GR"/>
          </a:p>
        </p:txBody>
      </p:sp>
      <p:sp>
        <p:nvSpPr>
          <p:cNvPr id="5" name="Θέση αριθμού διαφάνειας 4">
            <a:extLst>
              <a:ext uri="{FF2B5EF4-FFF2-40B4-BE49-F238E27FC236}">
                <a16:creationId xmlns:a16="http://schemas.microsoft.com/office/drawing/2014/main" id="{95EA87D8-E5D9-78B4-729E-2A34DF693569}"/>
              </a:ext>
            </a:extLst>
          </p:cNvPr>
          <p:cNvSpPr>
            <a:spLocks noGrp="1"/>
          </p:cNvSpPr>
          <p:nvPr>
            <p:ph type="sldNum" sz="quarter" idx="12"/>
          </p:nvPr>
        </p:nvSpPr>
        <p:spPr/>
        <p:txBody>
          <a:bodyPr/>
          <a:lstStyle/>
          <a:p>
            <a:fld id="{F9FEF207-068A-9F46-BA23-1B4A22AA6DE6}" type="slidenum">
              <a:rPr lang="el-GR" smtClean="0"/>
              <a:t>‹#›</a:t>
            </a:fld>
            <a:endParaRPr lang="el-GR"/>
          </a:p>
        </p:txBody>
      </p:sp>
    </p:spTree>
    <p:extLst>
      <p:ext uri="{BB962C8B-B14F-4D97-AF65-F5344CB8AC3E}">
        <p14:creationId xmlns:p14="http://schemas.microsoft.com/office/powerpoint/2010/main" val="8734700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E4FAEEFD-5FE7-50AC-766B-2D30BA37F4D0}"/>
              </a:ext>
            </a:extLst>
          </p:cNvPr>
          <p:cNvSpPr>
            <a:spLocks noGrp="1"/>
          </p:cNvSpPr>
          <p:nvPr>
            <p:ph type="dt" sz="half" idx="10"/>
          </p:nvPr>
        </p:nvSpPr>
        <p:spPr/>
        <p:txBody>
          <a:bodyPr/>
          <a:lstStyle/>
          <a:p>
            <a:fld id="{09A2CD86-B7D9-EE4C-A303-827960EEF53E}" type="datetimeFigureOut">
              <a:rPr lang="el-GR" smtClean="0"/>
              <a:t>20/10/2023</a:t>
            </a:fld>
            <a:endParaRPr lang="el-GR"/>
          </a:p>
        </p:txBody>
      </p:sp>
      <p:sp>
        <p:nvSpPr>
          <p:cNvPr id="3" name="Θέση υποσέλιδου 2">
            <a:extLst>
              <a:ext uri="{FF2B5EF4-FFF2-40B4-BE49-F238E27FC236}">
                <a16:creationId xmlns:a16="http://schemas.microsoft.com/office/drawing/2014/main" id="{E717F195-37FC-A2FA-FCE0-DDF6D928AB46}"/>
              </a:ext>
            </a:extLst>
          </p:cNvPr>
          <p:cNvSpPr>
            <a:spLocks noGrp="1"/>
          </p:cNvSpPr>
          <p:nvPr>
            <p:ph type="ftr" sz="quarter" idx="11"/>
          </p:nvPr>
        </p:nvSpPr>
        <p:spPr/>
        <p:txBody>
          <a:bodyPr/>
          <a:lstStyle/>
          <a:p>
            <a:endParaRPr lang="el-GR"/>
          </a:p>
        </p:txBody>
      </p:sp>
      <p:sp>
        <p:nvSpPr>
          <p:cNvPr id="4" name="Θέση αριθμού διαφάνειας 3">
            <a:extLst>
              <a:ext uri="{FF2B5EF4-FFF2-40B4-BE49-F238E27FC236}">
                <a16:creationId xmlns:a16="http://schemas.microsoft.com/office/drawing/2014/main" id="{CE631705-7C3D-0C3B-54A5-99185F4B136B}"/>
              </a:ext>
            </a:extLst>
          </p:cNvPr>
          <p:cNvSpPr>
            <a:spLocks noGrp="1"/>
          </p:cNvSpPr>
          <p:nvPr>
            <p:ph type="sldNum" sz="quarter" idx="12"/>
          </p:nvPr>
        </p:nvSpPr>
        <p:spPr/>
        <p:txBody>
          <a:bodyPr/>
          <a:lstStyle/>
          <a:p>
            <a:fld id="{F9FEF207-068A-9F46-BA23-1B4A22AA6DE6}" type="slidenum">
              <a:rPr lang="el-GR" smtClean="0"/>
              <a:t>‹#›</a:t>
            </a:fld>
            <a:endParaRPr lang="el-GR"/>
          </a:p>
        </p:txBody>
      </p:sp>
    </p:spTree>
    <p:extLst>
      <p:ext uri="{BB962C8B-B14F-4D97-AF65-F5344CB8AC3E}">
        <p14:creationId xmlns:p14="http://schemas.microsoft.com/office/powerpoint/2010/main" val="41934763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76288D6-3E79-1597-D5DB-B59CDFA018EA}"/>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CB9D7460-C5D7-87F6-CF9D-698EFC0834F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κειμένου 3">
            <a:extLst>
              <a:ext uri="{FF2B5EF4-FFF2-40B4-BE49-F238E27FC236}">
                <a16:creationId xmlns:a16="http://schemas.microsoft.com/office/drawing/2014/main" id="{0E2C7C52-F58C-C224-0A10-C182DC353D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A9FB7038-3782-063E-E1E6-84E1E208A55D}"/>
              </a:ext>
            </a:extLst>
          </p:cNvPr>
          <p:cNvSpPr>
            <a:spLocks noGrp="1"/>
          </p:cNvSpPr>
          <p:nvPr>
            <p:ph type="dt" sz="half" idx="10"/>
          </p:nvPr>
        </p:nvSpPr>
        <p:spPr/>
        <p:txBody>
          <a:bodyPr/>
          <a:lstStyle/>
          <a:p>
            <a:fld id="{09A2CD86-B7D9-EE4C-A303-827960EEF53E}" type="datetimeFigureOut">
              <a:rPr lang="el-GR" smtClean="0"/>
              <a:t>20/10/2023</a:t>
            </a:fld>
            <a:endParaRPr lang="el-GR"/>
          </a:p>
        </p:txBody>
      </p:sp>
      <p:sp>
        <p:nvSpPr>
          <p:cNvPr id="6" name="Θέση υποσέλιδου 5">
            <a:extLst>
              <a:ext uri="{FF2B5EF4-FFF2-40B4-BE49-F238E27FC236}">
                <a16:creationId xmlns:a16="http://schemas.microsoft.com/office/drawing/2014/main" id="{C312BE94-A586-D727-294F-72336142E251}"/>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0378808C-9A4D-0945-2D56-9F6869CCF055}"/>
              </a:ext>
            </a:extLst>
          </p:cNvPr>
          <p:cNvSpPr>
            <a:spLocks noGrp="1"/>
          </p:cNvSpPr>
          <p:nvPr>
            <p:ph type="sldNum" sz="quarter" idx="12"/>
          </p:nvPr>
        </p:nvSpPr>
        <p:spPr/>
        <p:txBody>
          <a:bodyPr/>
          <a:lstStyle/>
          <a:p>
            <a:fld id="{F9FEF207-068A-9F46-BA23-1B4A22AA6DE6}" type="slidenum">
              <a:rPr lang="el-GR" smtClean="0"/>
              <a:t>‹#›</a:t>
            </a:fld>
            <a:endParaRPr lang="el-GR"/>
          </a:p>
        </p:txBody>
      </p:sp>
    </p:spTree>
    <p:extLst>
      <p:ext uri="{BB962C8B-B14F-4D97-AF65-F5344CB8AC3E}">
        <p14:creationId xmlns:p14="http://schemas.microsoft.com/office/powerpoint/2010/main" val="4761006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EA29863-C77B-7E69-932B-40E997D43F4C}"/>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εικόνας 2">
            <a:extLst>
              <a:ext uri="{FF2B5EF4-FFF2-40B4-BE49-F238E27FC236}">
                <a16:creationId xmlns:a16="http://schemas.microsoft.com/office/drawing/2014/main" id="{E1DE243D-E475-EF9C-6432-FD0BA93234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a:extLst>
              <a:ext uri="{FF2B5EF4-FFF2-40B4-BE49-F238E27FC236}">
                <a16:creationId xmlns:a16="http://schemas.microsoft.com/office/drawing/2014/main" id="{D3786604-B7A1-2192-F280-A5370986C6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076907E9-C8DC-4497-97E7-2D8376C41213}"/>
              </a:ext>
            </a:extLst>
          </p:cNvPr>
          <p:cNvSpPr>
            <a:spLocks noGrp="1"/>
          </p:cNvSpPr>
          <p:nvPr>
            <p:ph type="dt" sz="half" idx="10"/>
          </p:nvPr>
        </p:nvSpPr>
        <p:spPr/>
        <p:txBody>
          <a:bodyPr/>
          <a:lstStyle/>
          <a:p>
            <a:fld id="{09A2CD86-B7D9-EE4C-A303-827960EEF53E}" type="datetimeFigureOut">
              <a:rPr lang="el-GR" smtClean="0"/>
              <a:t>20/10/2023</a:t>
            </a:fld>
            <a:endParaRPr lang="el-GR"/>
          </a:p>
        </p:txBody>
      </p:sp>
      <p:sp>
        <p:nvSpPr>
          <p:cNvPr id="6" name="Θέση υποσέλιδου 5">
            <a:extLst>
              <a:ext uri="{FF2B5EF4-FFF2-40B4-BE49-F238E27FC236}">
                <a16:creationId xmlns:a16="http://schemas.microsoft.com/office/drawing/2014/main" id="{6A786A63-CB85-6C10-7F54-54AE69AF6591}"/>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C0D3F506-B1D1-9313-8240-441A0A48BFA1}"/>
              </a:ext>
            </a:extLst>
          </p:cNvPr>
          <p:cNvSpPr>
            <a:spLocks noGrp="1"/>
          </p:cNvSpPr>
          <p:nvPr>
            <p:ph type="sldNum" sz="quarter" idx="12"/>
          </p:nvPr>
        </p:nvSpPr>
        <p:spPr/>
        <p:txBody>
          <a:bodyPr/>
          <a:lstStyle/>
          <a:p>
            <a:fld id="{F9FEF207-068A-9F46-BA23-1B4A22AA6DE6}" type="slidenum">
              <a:rPr lang="el-GR" smtClean="0"/>
              <a:t>‹#›</a:t>
            </a:fld>
            <a:endParaRPr lang="el-GR"/>
          </a:p>
        </p:txBody>
      </p:sp>
    </p:spTree>
    <p:extLst>
      <p:ext uri="{BB962C8B-B14F-4D97-AF65-F5344CB8AC3E}">
        <p14:creationId xmlns:p14="http://schemas.microsoft.com/office/powerpoint/2010/main" val="2983330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A225370-3D20-B032-6C6D-ACA736416E2C}"/>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7CB1B477-96D8-C128-B54F-BF5E4D7C5D1F}"/>
              </a:ext>
            </a:extLst>
          </p:cNvPr>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27619F2A-2209-41F1-3458-0B193F3540AA}"/>
              </a:ext>
            </a:extLst>
          </p:cNvPr>
          <p:cNvSpPr>
            <a:spLocks noGrp="1"/>
          </p:cNvSpPr>
          <p:nvPr>
            <p:ph type="dt" sz="half" idx="10"/>
          </p:nvPr>
        </p:nvSpPr>
        <p:spPr/>
        <p:txBody>
          <a:bodyPr/>
          <a:lstStyle/>
          <a:p>
            <a:fld id="{09A2CD86-B7D9-EE4C-A303-827960EEF53E}" type="datetimeFigureOut">
              <a:rPr lang="el-GR" smtClean="0"/>
              <a:t>20/10/2023</a:t>
            </a:fld>
            <a:endParaRPr lang="el-GR"/>
          </a:p>
        </p:txBody>
      </p:sp>
      <p:sp>
        <p:nvSpPr>
          <p:cNvPr id="5" name="Θέση υποσέλιδου 4">
            <a:extLst>
              <a:ext uri="{FF2B5EF4-FFF2-40B4-BE49-F238E27FC236}">
                <a16:creationId xmlns:a16="http://schemas.microsoft.com/office/drawing/2014/main" id="{B57F1CC1-B756-5E74-FC59-75527F61AA79}"/>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4006A798-8ECE-8138-EB4F-C800C07A0443}"/>
              </a:ext>
            </a:extLst>
          </p:cNvPr>
          <p:cNvSpPr>
            <a:spLocks noGrp="1"/>
          </p:cNvSpPr>
          <p:nvPr>
            <p:ph type="sldNum" sz="quarter" idx="12"/>
          </p:nvPr>
        </p:nvSpPr>
        <p:spPr/>
        <p:txBody>
          <a:bodyPr/>
          <a:lstStyle/>
          <a:p>
            <a:fld id="{F9FEF207-068A-9F46-BA23-1B4A22AA6DE6}" type="slidenum">
              <a:rPr lang="el-GR" smtClean="0"/>
              <a:t>‹#›</a:t>
            </a:fld>
            <a:endParaRPr lang="el-GR"/>
          </a:p>
        </p:txBody>
      </p:sp>
    </p:spTree>
    <p:extLst>
      <p:ext uri="{BB962C8B-B14F-4D97-AF65-F5344CB8AC3E}">
        <p14:creationId xmlns:p14="http://schemas.microsoft.com/office/powerpoint/2010/main" val="7669587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id="{986BD846-BDA9-1F4F-2853-D65C0AB129E2}"/>
              </a:ext>
            </a:extLst>
          </p:cNvPr>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B7607292-25D4-4A9B-02D9-B0092FD828FE}"/>
              </a:ext>
            </a:extLst>
          </p:cNvPr>
          <p:cNvSpPr>
            <a:spLocks noGrp="1"/>
          </p:cNvSpPr>
          <p:nvPr>
            <p:ph type="body" orient="vert" idx="1"/>
          </p:nvPr>
        </p:nvSpPr>
        <p:spPr>
          <a:xfrm>
            <a:off x="838200"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0B946533-7BC4-3491-E007-F8EA380085A0}"/>
              </a:ext>
            </a:extLst>
          </p:cNvPr>
          <p:cNvSpPr>
            <a:spLocks noGrp="1"/>
          </p:cNvSpPr>
          <p:nvPr>
            <p:ph type="dt" sz="half" idx="10"/>
          </p:nvPr>
        </p:nvSpPr>
        <p:spPr/>
        <p:txBody>
          <a:bodyPr/>
          <a:lstStyle/>
          <a:p>
            <a:fld id="{09A2CD86-B7D9-EE4C-A303-827960EEF53E}" type="datetimeFigureOut">
              <a:rPr lang="el-GR" smtClean="0"/>
              <a:t>20/10/2023</a:t>
            </a:fld>
            <a:endParaRPr lang="el-GR"/>
          </a:p>
        </p:txBody>
      </p:sp>
      <p:sp>
        <p:nvSpPr>
          <p:cNvPr id="5" name="Θέση υποσέλιδου 4">
            <a:extLst>
              <a:ext uri="{FF2B5EF4-FFF2-40B4-BE49-F238E27FC236}">
                <a16:creationId xmlns:a16="http://schemas.microsoft.com/office/drawing/2014/main" id="{75147F47-C6E1-9BC1-134D-97B0E3425BAE}"/>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67716499-B43D-26F0-2532-25A6E63E5A0C}"/>
              </a:ext>
            </a:extLst>
          </p:cNvPr>
          <p:cNvSpPr>
            <a:spLocks noGrp="1"/>
          </p:cNvSpPr>
          <p:nvPr>
            <p:ph type="sldNum" sz="quarter" idx="12"/>
          </p:nvPr>
        </p:nvSpPr>
        <p:spPr/>
        <p:txBody>
          <a:bodyPr/>
          <a:lstStyle/>
          <a:p>
            <a:fld id="{F9FEF207-068A-9F46-BA23-1B4A22AA6DE6}" type="slidenum">
              <a:rPr lang="el-GR" smtClean="0"/>
              <a:t>‹#›</a:t>
            </a:fld>
            <a:endParaRPr lang="el-GR"/>
          </a:p>
        </p:txBody>
      </p:sp>
    </p:spTree>
    <p:extLst>
      <p:ext uri="{BB962C8B-B14F-4D97-AF65-F5344CB8AC3E}">
        <p14:creationId xmlns:p14="http://schemas.microsoft.com/office/powerpoint/2010/main" val="5020074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FC32A3E1-A286-47AD-726C-985711047A1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DBA61456-C377-08B5-D048-3891A36EFEA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402CAA99-19AC-96B9-0975-F1F10F5DE7F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A2CD86-B7D9-EE4C-A303-827960EEF53E}" type="datetimeFigureOut">
              <a:rPr lang="el-GR" smtClean="0"/>
              <a:t>20/10/2023</a:t>
            </a:fld>
            <a:endParaRPr lang="el-GR"/>
          </a:p>
        </p:txBody>
      </p:sp>
      <p:sp>
        <p:nvSpPr>
          <p:cNvPr id="5" name="Θέση υποσέλιδου 4">
            <a:extLst>
              <a:ext uri="{FF2B5EF4-FFF2-40B4-BE49-F238E27FC236}">
                <a16:creationId xmlns:a16="http://schemas.microsoft.com/office/drawing/2014/main" id="{F7906F89-02C0-F150-03F1-BD151C579F0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971D687A-1E66-E27F-9B69-21C9AC1BA9F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FEF207-068A-9F46-BA23-1B4A22AA6DE6}" type="slidenum">
              <a:rPr lang="el-GR" smtClean="0"/>
              <a:t>‹#›</a:t>
            </a:fld>
            <a:endParaRPr lang="el-GR"/>
          </a:p>
        </p:txBody>
      </p:sp>
    </p:spTree>
    <p:extLst>
      <p:ext uri="{BB962C8B-B14F-4D97-AF65-F5344CB8AC3E}">
        <p14:creationId xmlns:p14="http://schemas.microsoft.com/office/powerpoint/2010/main" val="17885966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7">
            <a:extLst>
              <a:ext uri="{FF2B5EF4-FFF2-40B4-BE49-F238E27FC236}">
                <a16:creationId xmlns:a16="http://schemas.microsoft.com/office/drawing/2014/main" id="{943CAA20-3569-4189-9E48-239A229A8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4F600F0E-2E4B-D04A-4CFC-995A3AB003E3}"/>
              </a:ext>
            </a:extLst>
          </p:cNvPr>
          <p:cNvSpPr>
            <a:spLocks noGrp="1"/>
          </p:cNvSpPr>
          <p:nvPr>
            <p:ph type="ctrTitle"/>
          </p:nvPr>
        </p:nvSpPr>
        <p:spPr>
          <a:xfrm>
            <a:off x="838200" y="451381"/>
            <a:ext cx="10512552" cy="4066540"/>
          </a:xfrm>
        </p:spPr>
        <p:txBody>
          <a:bodyPr anchor="b">
            <a:normAutofit/>
          </a:bodyPr>
          <a:lstStyle/>
          <a:p>
            <a:pPr algn="l"/>
            <a:r>
              <a:rPr lang="el-GR" sz="5600" b="1" u="none" strike="noStrike" dirty="0">
                <a:effectLst/>
                <a:latin typeface="+mn-lt"/>
              </a:rPr>
              <a:t>Προσαρμογή του «Προγράμματος Σπουδών»/ </a:t>
            </a:r>
            <a:r>
              <a:rPr lang="el-GR" sz="5600" b="1" dirty="0">
                <a:latin typeface="+mn-lt"/>
              </a:rPr>
              <a:t>«</a:t>
            </a:r>
            <a:r>
              <a:rPr lang="el-GR" sz="5600" b="1" u="none" strike="noStrike" dirty="0">
                <a:effectLst/>
                <a:latin typeface="+mn-lt"/>
              </a:rPr>
              <a:t>Αναλυτικού προγράμματος» στην</a:t>
            </a:r>
            <a:br>
              <a:rPr lang="el-GR" sz="5600" b="1" u="none" strike="noStrike" dirty="0">
                <a:effectLst/>
                <a:latin typeface="+mn-lt"/>
              </a:rPr>
            </a:br>
            <a:r>
              <a:rPr lang="el-GR" sz="5600" b="1" u="none" strike="noStrike" dirty="0">
                <a:effectLst/>
                <a:latin typeface="+mn-lt"/>
              </a:rPr>
              <a:t>κατεύθυνση της διερεύνησης. </a:t>
            </a:r>
            <a:br>
              <a:rPr lang="el-GR" sz="5600" b="1" u="none" strike="noStrike" dirty="0">
                <a:effectLst/>
                <a:latin typeface="+mn-lt"/>
              </a:rPr>
            </a:br>
            <a:r>
              <a:rPr lang="el-GR" sz="5600" b="1" u="none" strike="noStrike" dirty="0">
                <a:effectLst/>
                <a:latin typeface="+mn-lt"/>
              </a:rPr>
              <a:t>Απόπειρες εφαρμογών</a:t>
            </a:r>
            <a:endParaRPr lang="el-GR" sz="5600" dirty="0">
              <a:latin typeface="+mn-lt"/>
            </a:endParaRPr>
          </a:p>
        </p:txBody>
      </p:sp>
      <p:sp>
        <p:nvSpPr>
          <p:cNvPr id="3" name="Υπότιτλος 2">
            <a:extLst>
              <a:ext uri="{FF2B5EF4-FFF2-40B4-BE49-F238E27FC236}">
                <a16:creationId xmlns:a16="http://schemas.microsoft.com/office/drawing/2014/main" id="{99A8F82D-63F7-8F4D-3536-22F20623D19F}"/>
              </a:ext>
            </a:extLst>
          </p:cNvPr>
          <p:cNvSpPr>
            <a:spLocks noGrp="1"/>
          </p:cNvSpPr>
          <p:nvPr>
            <p:ph type="subTitle" idx="1"/>
          </p:nvPr>
        </p:nvSpPr>
        <p:spPr>
          <a:xfrm>
            <a:off x="838199" y="4983276"/>
            <a:ext cx="10512552" cy="1126680"/>
          </a:xfrm>
        </p:spPr>
        <p:txBody>
          <a:bodyPr>
            <a:normAutofit/>
          </a:bodyPr>
          <a:lstStyle/>
          <a:p>
            <a:pPr algn="r"/>
            <a:r>
              <a:rPr lang="el-GR" dirty="0"/>
              <a:t>Βασίλης </a:t>
            </a:r>
            <a:r>
              <a:rPr lang="el-GR" dirty="0" err="1"/>
              <a:t>Τσελφές</a:t>
            </a:r>
            <a:endParaRPr lang="el-GR" dirty="0"/>
          </a:p>
        </p:txBody>
      </p:sp>
      <p:sp>
        <p:nvSpPr>
          <p:cNvPr id="15" name="sketch line">
            <a:extLst>
              <a:ext uri="{FF2B5EF4-FFF2-40B4-BE49-F238E27FC236}">
                <a16:creationId xmlns:a16="http://schemas.microsoft.com/office/drawing/2014/main" id="{DA542B6D-E775-4832-91DC-2D20F85781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718595"/>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166825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A9C644FC-D906-224F-DB10-B053E4FF488C}"/>
              </a:ext>
            </a:extLst>
          </p:cNvPr>
          <p:cNvSpPr>
            <a:spLocks noGrp="1"/>
          </p:cNvSpPr>
          <p:nvPr>
            <p:ph type="title"/>
          </p:nvPr>
        </p:nvSpPr>
        <p:spPr>
          <a:xfrm>
            <a:off x="838200" y="365125"/>
            <a:ext cx="10515600" cy="1325563"/>
          </a:xfrm>
        </p:spPr>
        <p:txBody>
          <a:bodyPr>
            <a:normAutofit/>
          </a:bodyPr>
          <a:lstStyle/>
          <a:p>
            <a:r>
              <a:rPr lang="el-GR" sz="5400" dirty="0"/>
              <a:t>Τι είναι η Επιστήμη;</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Θέση περιεχομένου 2">
            <a:extLst>
              <a:ext uri="{FF2B5EF4-FFF2-40B4-BE49-F238E27FC236}">
                <a16:creationId xmlns:a16="http://schemas.microsoft.com/office/drawing/2014/main" id="{710CF434-F57D-A11E-3CF9-53DC46102714}"/>
              </a:ext>
            </a:extLst>
          </p:cNvPr>
          <p:cNvSpPr>
            <a:spLocks noGrp="1"/>
          </p:cNvSpPr>
          <p:nvPr>
            <p:ph idx="1"/>
          </p:nvPr>
        </p:nvSpPr>
        <p:spPr>
          <a:xfrm>
            <a:off x="838200" y="1929384"/>
            <a:ext cx="10515600" cy="4463066"/>
          </a:xfrm>
        </p:spPr>
        <p:txBody>
          <a:bodyPr>
            <a:noAutofit/>
          </a:bodyPr>
          <a:lstStyle/>
          <a:p>
            <a:r>
              <a:rPr lang="el-GR" dirty="0"/>
              <a:t>Από την ομιλία του </a:t>
            </a:r>
            <a:r>
              <a:rPr lang="en-US" b="1" i="1" dirty="0"/>
              <a:t>Richard Feynman</a:t>
            </a:r>
            <a:r>
              <a:rPr lang="el-GR" dirty="0"/>
              <a:t> στην Αμερικανική «</a:t>
            </a:r>
            <a:r>
              <a:rPr lang="en-GB" dirty="0"/>
              <a:t>National Science Teachers Association</a:t>
            </a:r>
            <a:r>
              <a:rPr lang="el-GR" dirty="0"/>
              <a:t>», με τίτλο: </a:t>
            </a:r>
            <a:r>
              <a:rPr lang="en-US" b="1" i="1" dirty="0"/>
              <a:t>What is Science?</a:t>
            </a:r>
            <a:r>
              <a:rPr lang="el-GR" b="1" dirty="0"/>
              <a:t> </a:t>
            </a:r>
            <a:r>
              <a:rPr lang="el-GR" dirty="0"/>
              <a:t>Νέα Υόρκη, 1965.</a:t>
            </a:r>
          </a:p>
          <a:p>
            <a:pPr lvl="1"/>
            <a:r>
              <a:rPr lang="el-GR" sz="2800" dirty="0">
                <a:effectLst/>
                <a:ea typeface="Times New Roman" panose="02020603050405020304" pitchFamily="18" charset="0"/>
              </a:rPr>
              <a:t>… να αμφιβάλλουμε πώς ότι έρχεται από το παρελθόν είναι στην πραγματικότητα καλό, χρήσιμο, αληθινό, και να προσπαθούμε να ανακαλύψουμε εκ νέου, εκ πείρας, ποια είναι η κατάσταση, αντί να εμπιστευόμαστε την εμπειρία του παρελθόντος με τη μορφή με την οποία έφτασε σε μας. Αυτό είναι η απάντηση στο «τι είναι η επιστήμη;»: </a:t>
            </a:r>
            <a:r>
              <a:rPr lang="el-GR" sz="2800" b="1" dirty="0">
                <a:effectLst/>
                <a:ea typeface="Times New Roman" panose="02020603050405020304" pitchFamily="18" charset="0"/>
              </a:rPr>
              <a:t>το ότι αξίζει τον κόπο να επανελεγχθεί με νέα άμεση εμπειρία, η εμπειρία από το παρελθόν</a:t>
            </a:r>
            <a:r>
              <a:rPr lang="el-GR" sz="2800" dirty="0">
                <a:effectLst/>
                <a:ea typeface="Times New Roman" panose="02020603050405020304" pitchFamily="18" charset="0"/>
              </a:rPr>
              <a:t>. Έτσι το βλέπω. Αυτός είναι ο καλύτερος ορισμός μου.</a:t>
            </a:r>
            <a:r>
              <a:rPr lang="el-GR" sz="2800" dirty="0">
                <a:effectLst/>
              </a:rPr>
              <a:t> </a:t>
            </a:r>
            <a:endParaRPr lang="el-GR" sz="2800" dirty="0">
              <a:effectLst/>
              <a:ea typeface="Times New Roman" panose="02020603050405020304" pitchFamily="18" charset="0"/>
            </a:endParaRPr>
          </a:p>
        </p:txBody>
      </p:sp>
    </p:spTree>
    <p:extLst>
      <p:ext uri="{BB962C8B-B14F-4D97-AF65-F5344CB8AC3E}">
        <p14:creationId xmlns:p14="http://schemas.microsoft.com/office/powerpoint/2010/main" val="2947804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A9C644FC-D906-224F-DB10-B053E4FF488C}"/>
              </a:ext>
            </a:extLst>
          </p:cNvPr>
          <p:cNvSpPr>
            <a:spLocks noGrp="1"/>
          </p:cNvSpPr>
          <p:nvPr>
            <p:ph type="title"/>
          </p:nvPr>
        </p:nvSpPr>
        <p:spPr>
          <a:xfrm>
            <a:off x="838200" y="365125"/>
            <a:ext cx="10515600" cy="1325563"/>
          </a:xfrm>
        </p:spPr>
        <p:txBody>
          <a:bodyPr>
            <a:normAutofit/>
          </a:bodyPr>
          <a:lstStyle/>
          <a:p>
            <a:r>
              <a:rPr lang="el-GR" sz="5400"/>
              <a:t>Τι είναι η Επιστήμη;</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Θέση περιεχομένου 2">
            <a:extLst>
              <a:ext uri="{FF2B5EF4-FFF2-40B4-BE49-F238E27FC236}">
                <a16:creationId xmlns:a16="http://schemas.microsoft.com/office/drawing/2014/main" id="{710CF434-F57D-A11E-3CF9-53DC46102714}"/>
              </a:ext>
            </a:extLst>
          </p:cNvPr>
          <p:cNvSpPr>
            <a:spLocks noGrp="1"/>
          </p:cNvSpPr>
          <p:nvPr>
            <p:ph idx="1"/>
          </p:nvPr>
        </p:nvSpPr>
        <p:spPr>
          <a:xfrm>
            <a:off x="838200" y="1929384"/>
            <a:ext cx="10515600" cy="4433250"/>
          </a:xfrm>
        </p:spPr>
        <p:txBody>
          <a:bodyPr>
            <a:noAutofit/>
          </a:bodyPr>
          <a:lstStyle/>
          <a:p>
            <a:r>
              <a:rPr lang="el-GR" dirty="0">
                <a:effectLst/>
                <a:ea typeface="Times New Roman" panose="02020603050405020304" pitchFamily="18" charset="0"/>
              </a:rPr>
              <a:t>Όταν κάποιος λέει, «Η επιστήμη διδάσκει το ένα και το άλλο», χρησιμοποιεί τη λέξη λάθος. Η επιστήμη δεν διδάσκει τίποτα. </a:t>
            </a:r>
            <a:r>
              <a:rPr lang="el-GR" b="1" dirty="0">
                <a:effectLst/>
                <a:ea typeface="Times New Roman" panose="02020603050405020304" pitchFamily="18" charset="0"/>
              </a:rPr>
              <a:t>Η εμπειρία διδάσκει</a:t>
            </a:r>
            <a:r>
              <a:rPr lang="el-GR" dirty="0">
                <a:effectLst/>
                <a:ea typeface="Times New Roman" panose="02020603050405020304" pitchFamily="18" charset="0"/>
              </a:rPr>
              <a:t>. </a:t>
            </a:r>
          </a:p>
          <a:p>
            <a:r>
              <a:rPr lang="el-GR" kern="100" dirty="0">
                <a:effectLst/>
                <a:ea typeface="Times New Roman" panose="02020603050405020304" pitchFamily="18" charset="0"/>
              </a:rPr>
              <a:t>Αν σας πουν, «Η επιστήμη έχει δείξει αυτό κι εκείνο», μπορείτε να ρωτήσετε, «Πώς το δείχνει; Πώς το βρήκαν οι επιστήμονες; Πώς; Τι; Πού;».</a:t>
            </a:r>
            <a:r>
              <a:rPr lang="el-GR" kern="100" dirty="0">
                <a:ea typeface="Times New Roman" panose="02020603050405020304" pitchFamily="18" charset="0"/>
              </a:rPr>
              <a:t> Π</a:t>
            </a:r>
            <a:r>
              <a:rPr lang="el-GR" kern="100" dirty="0">
                <a:effectLst/>
                <a:ea typeface="Times New Roman" panose="02020603050405020304" pitchFamily="18" charset="0"/>
              </a:rPr>
              <a:t>ρέπει να σκεφτόμαστε και να λέμε «αυτό το πείραμα… αυτό το επιχείρημα… έδειξε». Και ως εκπαιδευτικοί, και ως μαθητές, </a:t>
            </a:r>
            <a:r>
              <a:rPr lang="el-GR" b="1" kern="100" dirty="0">
                <a:effectLst/>
                <a:ea typeface="Times New Roman" panose="02020603050405020304" pitchFamily="18" charset="0"/>
              </a:rPr>
              <a:t>έχετε το απόλυτο δικαίωμα</a:t>
            </a:r>
            <a:r>
              <a:rPr lang="el-GR" kern="100" dirty="0">
                <a:effectLst/>
                <a:ea typeface="Times New Roman" panose="02020603050405020304" pitchFamily="18" charset="0"/>
              </a:rPr>
              <a:t>, όσο οποιοσδήποτε άλλος, μόλις ακούσετε τα επιχειρήματα ή τα δεδομένα από τα πειράματα -αλλά να είστε υπομονετικοί και να ακούσετε όλα τα στοιχεία- να κρίνετε εάν έχουν καταλήξει σε ένα λογικό συμπέρασμα.</a:t>
            </a:r>
          </a:p>
        </p:txBody>
      </p:sp>
    </p:spTree>
    <p:extLst>
      <p:ext uri="{BB962C8B-B14F-4D97-AF65-F5344CB8AC3E}">
        <p14:creationId xmlns:p14="http://schemas.microsoft.com/office/powerpoint/2010/main" val="3651445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A9C644FC-D906-224F-DB10-B053E4FF488C}"/>
              </a:ext>
            </a:extLst>
          </p:cNvPr>
          <p:cNvSpPr>
            <a:spLocks noGrp="1"/>
          </p:cNvSpPr>
          <p:nvPr>
            <p:ph type="title"/>
          </p:nvPr>
        </p:nvSpPr>
        <p:spPr>
          <a:xfrm>
            <a:off x="838200" y="365125"/>
            <a:ext cx="10515600" cy="1325563"/>
          </a:xfrm>
        </p:spPr>
        <p:txBody>
          <a:bodyPr>
            <a:normAutofit/>
          </a:bodyPr>
          <a:lstStyle/>
          <a:p>
            <a:r>
              <a:rPr lang="el-GR" sz="5000"/>
              <a:t>Και η «Διερεύνηση» στη διδασκαλία της</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Θέση περιεχομένου 2">
            <a:extLst>
              <a:ext uri="{FF2B5EF4-FFF2-40B4-BE49-F238E27FC236}">
                <a16:creationId xmlns:a16="http://schemas.microsoft.com/office/drawing/2014/main" id="{710CF434-F57D-A11E-3CF9-53DC46102714}"/>
              </a:ext>
            </a:extLst>
          </p:cNvPr>
          <p:cNvSpPr>
            <a:spLocks noGrp="1"/>
          </p:cNvSpPr>
          <p:nvPr>
            <p:ph idx="1"/>
          </p:nvPr>
        </p:nvSpPr>
        <p:spPr>
          <a:xfrm>
            <a:off x="838200" y="1929384"/>
            <a:ext cx="10515600" cy="4251960"/>
          </a:xfrm>
        </p:spPr>
        <p:txBody>
          <a:bodyPr>
            <a:normAutofit/>
          </a:bodyPr>
          <a:lstStyle/>
          <a:p>
            <a:r>
              <a:rPr lang="el-GR" dirty="0">
                <a:effectLst/>
                <a:ea typeface="Times New Roman" panose="02020603050405020304" pitchFamily="18" charset="0"/>
              </a:rPr>
              <a:t>Σε έναν τομέα που είναι τόσο περίπλοκος όπως η εκπαίδευση, όπου η πραγματική επιστήμη δεν είναι ακόμη σε θέση να λειτουργήσει, πρέπει να βασιστούμε σε ένα είδος </a:t>
            </a:r>
            <a:r>
              <a:rPr lang="el-GR" b="1" dirty="0">
                <a:effectLst/>
                <a:ea typeface="Times New Roman" panose="02020603050405020304" pitchFamily="18" charset="0"/>
              </a:rPr>
              <a:t>παλιομοδίτικης σοφίας</a:t>
            </a:r>
            <a:r>
              <a:rPr lang="el-GR" dirty="0">
                <a:effectLst/>
                <a:ea typeface="Times New Roman" panose="02020603050405020304" pitchFamily="18" charset="0"/>
              </a:rPr>
              <a:t>, ένα είδος </a:t>
            </a:r>
            <a:r>
              <a:rPr lang="el-GR" b="1" dirty="0">
                <a:effectLst/>
                <a:ea typeface="Times New Roman" panose="02020603050405020304" pitchFamily="18" charset="0"/>
              </a:rPr>
              <a:t>ευθυκρισίας</a:t>
            </a:r>
            <a:r>
              <a:rPr lang="el-GR" dirty="0">
                <a:effectLst/>
                <a:ea typeface="Times New Roman" panose="02020603050405020304" pitchFamily="18" charset="0"/>
              </a:rPr>
              <a:t>. Προσπαθώ να εμπνεύσω τον δάσκαλο στη βάση της πυραμίδας να έχει αυτοπεποίθηση και πίστη στην κοινή λογική και τη φυσική νοημοσύνη </a:t>
            </a:r>
            <a:r>
              <a:rPr lang="el-GR" i="1" dirty="0">
                <a:effectLst/>
                <a:ea typeface="Times New Roman" panose="02020603050405020304" pitchFamily="18" charset="0"/>
              </a:rPr>
              <a:t>[όχι την τεχνητή νοημοσύνη]</a:t>
            </a:r>
            <a:r>
              <a:rPr lang="el-GR" dirty="0">
                <a:effectLst/>
                <a:ea typeface="Times New Roman" panose="02020603050405020304" pitchFamily="18" charset="0"/>
              </a:rPr>
              <a:t>. </a:t>
            </a:r>
            <a:r>
              <a:rPr lang="el-GR" b="1" dirty="0">
                <a:effectLst/>
                <a:ea typeface="Times New Roman" panose="02020603050405020304" pitchFamily="18" charset="0"/>
              </a:rPr>
              <a:t>Οι ειδικοί που σας οδηγούν μπορεί να κάνουν λάθος</a:t>
            </a:r>
            <a:r>
              <a:rPr lang="el-GR" dirty="0">
                <a:effectLst/>
                <a:ea typeface="Times New Roman" panose="02020603050405020304" pitchFamily="18" charset="0"/>
              </a:rPr>
              <a:t>.</a:t>
            </a:r>
            <a:endParaRPr lang="el-GR" dirty="0">
              <a:effectLst/>
            </a:endParaRPr>
          </a:p>
          <a:p>
            <a:r>
              <a:rPr lang="el-GR" dirty="0">
                <a:effectLst/>
                <a:ea typeface="Times New Roman" panose="02020603050405020304" pitchFamily="18" charset="0"/>
              </a:rPr>
              <a:t>Είναι απαραίτητο </a:t>
            </a:r>
            <a:r>
              <a:rPr lang="el-GR" b="1" dirty="0">
                <a:effectLst/>
                <a:ea typeface="Times New Roman" panose="02020603050405020304" pitchFamily="18" charset="0"/>
              </a:rPr>
              <a:t>να διδάξουμε τόσο την αποδοχή όσο και την απόρριψη του παρελθόντος με ένα είδος ισορροπίας </a:t>
            </a:r>
            <a:r>
              <a:rPr lang="el-GR" dirty="0">
                <a:effectLst/>
                <a:ea typeface="Times New Roman" panose="02020603050405020304" pitchFamily="18" charset="0"/>
              </a:rPr>
              <a:t>που απαιτεί σημαντική ικανότητα.</a:t>
            </a:r>
            <a:r>
              <a:rPr lang="el-GR" dirty="0">
                <a:effectLst/>
              </a:rPr>
              <a:t> </a:t>
            </a:r>
            <a:endParaRPr lang="el-GR" dirty="0">
              <a:effectLst/>
              <a:ea typeface="Times New Roman" panose="02020603050405020304" pitchFamily="18" charset="0"/>
            </a:endParaRPr>
          </a:p>
        </p:txBody>
      </p:sp>
    </p:spTree>
    <p:extLst>
      <p:ext uri="{BB962C8B-B14F-4D97-AF65-F5344CB8AC3E}">
        <p14:creationId xmlns:p14="http://schemas.microsoft.com/office/powerpoint/2010/main" val="750320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C647CDA8-DB10-1FCF-1473-EF171BD8C9FF}"/>
              </a:ext>
            </a:extLst>
          </p:cNvPr>
          <p:cNvSpPr>
            <a:spLocks noGrp="1"/>
          </p:cNvSpPr>
          <p:nvPr>
            <p:ph type="title"/>
          </p:nvPr>
        </p:nvSpPr>
        <p:spPr>
          <a:xfrm>
            <a:off x="838200" y="365125"/>
            <a:ext cx="10515600" cy="1325563"/>
          </a:xfrm>
        </p:spPr>
        <p:txBody>
          <a:bodyPr>
            <a:normAutofit/>
          </a:bodyPr>
          <a:lstStyle/>
          <a:p>
            <a:r>
              <a:rPr lang="el-GR" sz="5400"/>
              <a:t>Εφαρμογή της «Διερεύνησης»</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Θέση περιεχομένου 2">
            <a:extLst>
              <a:ext uri="{FF2B5EF4-FFF2-40B4-BE49-F238E27FC236}">
                <a16:creationId xmlns:a16="http://schemas.microsoft.com/office/drawing/2014/main" id="{19190667-B4CD-B5F8-3E44-768A60BDABB6}"/>
              </a:ext>
            </a:extLst>
          </p:cNvPr>
          <p:cNvSpPr>
            <a:spLocks noGrp="1"/>
          </p:cNvSpPr>
          <p:nvPr>
            <p:ph idx="1"/>
          </p:nvPr>
        </p:nvSpPr>
        <p:spPr>
          <a:xfrm>
            <a:off x="838200" y="1929383"/>
            <a:ext cx="10515600" cy="4563491"/>
          </a:xfrm>
        </p:spPr>
        <p:txBody>
          <a:bodyPr>
            <a:noAutofit/>
          </a:bodyPr>
          <a:lstStyle/>
          <a:p>
            <a:r>
              <a:rPr lang="el-GR" dirty="0"/>
              <a:t>Η διδακτική πρόταση της «διερεύνησης» μας οδηγεί στο «να ΚΑΝΟΥΜΕ επιστήμη» και ΟΧΙ στο «να ΜΑΘΟΥΜΕ επιστήμη»… γι’ αυτό χρειαζόμαστε ερωτήματα για διερεύνηση…</a:t>
            </a:r>
          </a:p>
          <a:p>
            <a:r>
              <a:rPr lang="el-GR" dirty="0"/>
              <a:t>Μπορούμε να ακολουθήσουμε τον </a:t>
            </a:r>
            <a:r>
              <a:rPr lang="en-US" b="1" i="1" dirty="0"/>
              <a:t>Feynman</a:t>
            </a:r>
            <a:r>
              <a:rPr lang="el-GR" dirty="0"/>
              <a:t> και να κατασκευάσουμε τα ερωτήματα της αφετηρίας </a:t>
            </a:r>
            <a:r>
              <a:rPr lang="el-GR" b="1" dirty="0"/>
              <a:t>από την αμφισβήτηση των ειδικών</a:t>
            </a:r>
            <a:r>
              <a:rPr lang="el-GR" dirty="0"/>
              <a:t>…</a:t>
            </a:r>
          </a:p>
          <a:p>
            <a:r>
              <a:rPr lang="el-GR" dirty="0"/>
              <a:t>Και το «ευαγγέλιο» των «ειδικών» στην εκπαίδευση είναι το «Βιβλίο του Μαθητή»… Οπότε, περιλαβαίνουμε το Βιβλίο του Μαθητή και… </a:t>
            </a:r>
          </a:p>
          <a:p>
            <a:r>
              <a:rPr lang="el-GR" dirty="0"/>
              <a:t>Πρώτα το «γκρεμίζουμε»… φτιάχνοντας ερωτήματα… και</a:t>
            </a:r>
          </a:p>
          <a:p>
            <a:r>
              <a:rPr lang="el-GR" dirty="0"/>
              <a:t>Μετά το «ξαναχτίζουμε»… με τις απαντήσεις μας…</a:t>
            </a:r>
          </a:p>
        </p:txBody>
      </p:sp>
    </p:spTree>
    <p:extLst>
      <p:ext uri="{BB962C8B-B14F-4D97-AF65-F5344CB8AC3E}">
        <p14:creationId xmlns:p14="http://schemas.microsoft.com/office/powerpoint/2010/main" val="604016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BD69081B-C8CA-C28D-C2EA-00C765D05B36}"/>
              </a:ext>
            </a:extLst>
          </p:cNvPr>
          <p:cNvSpPr>
            <a:spLocks noGrp="1"/>
          </p:cNvSpPr>
          <p:nvPr>
            <p:ph type="title"/>
          </p:nvPr>
        </p:nvSpPr>
        <p:spPr>
          <a:xfrm>
            <a:off x="838200" y="365125"/>
            <a:ext cx="10515600" cy="1325563"/>
          </a:xfrm>
        </p:spPr>
        <p:txBody>
          <a:bodyPr>
            <a:normAutofit/>
          </a:bodyPr>
          <a:lstStyle/>
          <a:p>
            <a:r>
              <a:rPr lang="el-GR" sz="5400"/>
              <a:t>Ζητήματα ΠΣ και ΑΠ</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Θέση περιεχομένου 2">
            <a:extLst>
              <a:ext uri="{FF2B5EF4-FFF2-40B4-BE49-F238E27FC236}">
                <a16:creationId xmlns:a16="http://schemas.microsoft.com/office/drawing/2014/main" id="{C4B40576-3423-1228-6144-287A6771C0F2}"/>
              </a:ext>
            </a:extLst>
          </p:cNvPr>
          <p:cNvSpPr>
            <a:spLocks noGrp="1"/>
          </p:cNvSpPr>
          <p:nvPr>
            <p:ph idx="1"/>
          </p:nvPr>
        </p:nvSpPr>
        <p:spPr>
          <a:xfrm>
            <a:off x="838200" y="1780297"/>
            <a:ext cx="10515600" cy="4782710"/>
          </a:xfrm>
        </p:spPr>
        <p:txBody>
          <a:bodyPr>
            <a:noAutofit/>
          </a:bodyPr>
          <a:lstStyle/>
          <a:p>
            <a:r>
              <a:rPr lang="el-GR" dirty="0"/>
              <a:t>Στο «Βιβλίο Φυσικής» του Μαθητή, της Β΄ Γυμνασίου, βρίσκουμε ρητές απόψεις για διδακτικά και επιστημολογικά ζητήματα, τουλάχιστον στα πρώτα κεφάλαια:</a:t>
            </a:r>
          </a:p>
          <a:p>
            <a:pPr lvl="1"/>
            <a:r>
              <a:rPr lang="el-GR" sz="2800" dirty="0"/>
              <a:t>ΠΡΟΛΟΓΟΣ</a:t>
            </a:r>
          </a:p>
          <a:p>
            <a:pPr lvl="1"/>
            <a:r>
              <a:rPr lang="el-GR" sz="2800" dirty="0"/>
              <a:t>ΜΕΘΟΔΟΛΟΓΙΑ</a:t>
            </a:r>
          </a:p>
          <a:p>
            <a:r>
              <a:rPr lang="el-GR" dirty="0"/>
              <a:t>Στα επόμενα κεφάλαια βρίσκουμε ρητές απόψεις/ υποθέσεις για ζητήματα περιεχομένου:</a:t>
            </a:r>
          </a:p>
          <a:p>
            <a:pPr lvl="1"/>
            <a:r>
              <a:rPr lang="el-GR" sz="2800" dirty="0"/>
              <a:t>ΚΙΝΗΣΕΙΣ </a:t>
            </a:r>
          </a:p>
          <a:p>
            <a:pPr lvl="1"/>
            <a:r>
              <a:rPr lang="el-GR" sz="2800" dirty="0"/>
              <a:t>ΔΥΝΑΜΕΙΣ</a:t>
            </a:r>
          </a:p>
          <a:p>
            <a:pPr lvl="1"/>
            <a:r>
              <a:rPr lang="el-GR" sz="2800" dirty="0"/>
              <a:t>ΕΝΕΡΓΕΙΑ</a:t>
            </a:r>
          </a:p>
          <a:p>
            <a:pPr lvl="1"/>
            <a:r>
              <a:rPr lang="el-GR" sz="2800" dirty="0"/>
              <a:t>ΘΕΡΜΟΤΗΤΑ </a:t>
            </a:r>
            <a:r>
              <a:rPr lang="el-GR" sz="2800" dirty="0" err="1"/>
              <a:t>κ.ο.κ.</a:t>
            </a:r>
            <a:endParaRPr lang="el-GR" sz="2800" dirty="0"/>
          </a:p>
        </p:txBody>
      </p:sp>
    </p:spTree>
    <p:extLst>
      <p:ext uri="{BB962C8B-B14F-4D97-AF65-F5344CB8AC3E}">
        <p14:creationId xmlns:p14="http://schemas.microsoft.com/office/powerpoint/2010/main" val="1963945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B7EEDAA8-5451-ADA5-8E23-479BB976BCF2}"/>
              </a:ext>
            </a:extLst>
          </p:cNvPr>
          <p:cNvSpPr>
            <a:spLocks noGrp="1"/>
          </p:cNvSpPr>
          <p:nvPr>
            <p:ph type="title"/>
          </p:nvPr>
        </p:nvSpPr>
        <p:spPr>
          <a:xfrm>
            <a:off x="838200" y="365125"/>
            <a:ext cx="10515600" cy="1325563"/>
          </a:xfrm>
        </p:spPr>
        <p:txBody>
          <a:bodyPr>
            <a:normAutofit/>
          </a:bodyPr>
          <a:lstStyle/>
          <a:p>
            <a:r>
              <a:rPr lang="el-GR" sz="5400"/>
              <a:t>ΦΥΣΙΚΗ Β΄ Γυμνασίου: Πρόλογος</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Θέση περιεχομένου 2">
            <a:extLst>
              <a:ext uri="{FF2B5EF4-FFF2-40B4-BE49-F238E27FC236}">
                <a16:creationId xmlns:a16="http://schemas.microsoft.com/office/drawing/2014/main" id="{71243BD4-0247-393E-2004-E0FF6EDA85DC}"/>
              </a:ext>
            </a:extLst>
          </p:cNvPr>
          <p:cNvSpPr>
            <a:spLocks noGrp="1"/>
          </p:cNvSpPr>
          <p:nvPr>
            <p:ph idx="1"/>
          </p:nvPr>
        </p:nvSpPr>
        <p:spPr>
          <a:xfrm>
            <a:off x="838200" y="1929384"/>
            <a:ext cx="10515600" cy="4251960"/>
          </a:xfrm>
        </p:spPr>
        <p:txBody>
          <a:bodyPr>
            <a:noAutofit/>
          </a:bodyPr>
          <a:lstStyle/>
          <a:p>
            <a:pPr algn="just"/>
            <a:r>
              <a:rPr lang="el-GR" i="1" dirty="0">
                <a:effectLst/>
                <a:latin typeface="Arial" panose="020B0604020202020204" pitchFamily="34" charset="0"/>
                <a:ea typeface="Arial" panose="020B0604020202020204" pitchFamily="34" charset="0"/>
              </a:rPr>
              <a:t>Η </a:t>
            </a:r>
            <a:r>
              <a:rPr lang="el-GR" i="1" spc="30" dirty="0">
                <a:effectLst/>
                <a:latin typeface="Arial" panose="020B0604020202020204" pitchFamily="34" charset="0"/>
                <a:ea typeface="Arial" panose="020B0604020202020204" pitchFamily="34" charset="0"/>
              </a:rPr>
              <a:t>διδασκαλία </a:t>
            </a:r>
            <a:r>
              <a:rPr lang="el-GR" i="1" spc="20" dirty="0">
                <a:effectLst/>
                <a:latin typeface="Arial" panose="020B0604020202020204" pitchFamily="34" charset="0"/>
                <a:ea typeface="Arial" panose="020B0604020202020204" pitchFamily="34" charset="0"/>
              </a:rPr>
              <a:t>της </a:t>
            </a:r>
            <a:r>
              <a:rPr lang="el-GR" i="1" spc="30" dirty="0">
                <a:effectLst/>
                <a:latin typeface="Arial" panose="020B0604020202020204" pitchFamily="34" charset="0"/>
                <a:ea typeface="Arial" panose="020B0604020202020204" pitchFamily="34" charset="0"/>
              </a:rPr>
              <a:t>Φυσικής </a:t>
            </a:r>
            <a:r>
              <a:rPr lang="el-GR" i="1" spc="20" dirty="0">
                <a:effectLst/>
                <a:latin typeface="Arial" panose="020B0604020202020204" pitchFamily="34" charset="0"/>
                <a:ea typeface="Arial" panose="020B0604020202020204" pitchFamily="34" charset="0"/>
              </a:rPr>
              <a:t>στο </a:t>
            </a:r>
            <a:r>
              <a:rPr lang="el-GR" i="1" spc="30" dirty="0">
                <a:effectLst/>
                <a:latin typeface="Arial" panose="020B0604020202020204" pitchFamily="34" charset="0"/>
                <a:ea typeface="Arial" panose="020B0604020202020204" pitchFamily="34" charset="0"/>
              </a:rPr>
              <a:t>Γυμνάσιο απευθύνεται </a:t>
            </a:r>
            <a:r>
              <a:rPr lang="el-GR" i="1" spc="15" dirty="0">
                <a:effectLst/>
                <a:latin typeface="Arial" panose="020B0604020202020204" pitchFamily="34" charset="0"/>
                <a:ea typeface="Arial" panose="020B0604020202020204" pitchFamily="34" charset="0"/>
              </a:rPr>
              <a:t>σε </a:t>
            </a:r>
            <a:r>
              <a:rPr lang="el-GR" i="1" spc="25" dirty="0">
                <a:effectLst/>
                <a:latin typeface="Arial" panose="020B0604020202020204" pitchFamily="34" charset="0"/>
                <a:ea typeface="Arial" panose="020B0604020202020204" pitchFamily="34" charset="0"/>
              </a:rPr>
              <a:t>σένα, </a:t>
            </a:r>
            <a:r>
              <a:rPr lang="el-GR" i="1" spc="20" dirty="0">
                <a:effectLst/>
                <a:latin typeface="Arial" panose="020B0604020202020204" pitchFamily="34" charset="0"/>
                <a:ea typeface="Arial" panose="020B0604020202020204" pitchFamily="34" charset="0"/>
              </a:rPr>
              <a:t>τον </a:t>
            </a:r>
            <a:r>
              <a:rPr lang="el-GR" i="1" spc="30" dirty="0">
                <a:effectLst/>
                <a:latin typeface="Arial" panose="020B0604020202020204" pitchFamily="34" charset="0"/>
                <a:ea typeface="Arial" panose="020B0604020202020204" pitchFamily="34" charset="0"/>
              </a:rPr>
              <a:t>αυριανό </a:t>
            </a:r>
            <a:r>
              <a:rPr lang="el-GR" i="1" spc="25" dirty="0">
                <a:effectLst/>
                <a:latin typeface="Arial" panose="020B0604020202020204" pitchFamily="34" charset="0"/>
                <a:ea typeface="Arial" panose="020B0604020202020204" pitchFamily="34" charset="0"/>
              </a:rPr>
              <a:t>πολίτη αυτής </a:t>
            </a:r>
            <a:r>
              <a:rPr lang="el-GR" i="1" spc="20" dirty="0">
                <a:effectLst/>
                <a:latin typeface="Arial" panose="020B0604020202020204" pitchFamily="34" charset="0"/>
                <a:ea typeface="Arial" panose="020B0604020202020204" pitchFamily="34" charset="0"/>
              </a:rPr>
              <a:t>της </a:t>
            </a:r>
            <a:r>
              <a:rPr lang="el-GR" i="1" spc="25" dirty="0">
                <a:effectLst/>
                <a:latin typeface="Arial" panose="020B0604020202020204" pitchFamily="34" charset="0"/>
                <a:ea typeface="Arial" panose="020B0604020202020204" pitchFamily="34" charset="0"/>
              </a:rPr>
              <a:t>χώρας </a:t>
            </a:r>
            <a:r>
              <a:rPr lang="el-GR" i="1" spc="30" dirty="0">
                <a:effectLst/>
                <a:latin typeface="Arial" panose="020B0604020202020204" pitchFamily="34" charset="0"/>
                <a:ea typeface="Arial" panose="020B0604020202020204" pitchFamily="34" charset="0"/>
              </a:rPr>
              <a:t>ανεξαρτήτως </a:t>
            </a:r>
            <a:r>
              <a:rPr lang="el-GR" i="1" spc="15" dirty="0">
                <a:effectLst/>
                <a:latin typeface="Arial" panose="020B0604020202020204" pitchFamily="34" charset="0"/>
                <a:ea typeface="Arial" panose="020B0604020202020204" pitchFamily="34" charset="0"/>
              </a:rPr>
              <a:t>αν </a:t>
            </a:r>
            <a:r>
              <a:rPr lang="el-GR" i="1" spc="20" dirty="0">
                <a:effectLst/>
                <a:latin typeface="Arial" panose="020B0604020202020204" pitchFamily="34" charset="0"/>
                <a:ea typeface="Arial" panose="020B0604020202020204" pitchFamily="34" charset="0"/>
              </a:rPr>
              <a:t>στη ζωή σου </a:t>
            </a:r>
            <a:r>
              <a:rPr lang="el-GR" i="1" spc="30" dirty="0">
                <a:effectLst/>
                <a:latin typeface="Arial" panose="020B0604020202020204" pitchFamily="34" charset="0"/>
                <a:ea typeface="Arial" panose="020B0604020202020204" pitchFamily="34" charset="0"/>
              </a:rPr>
              <a:t>ακολουθήσεις δρόμους </a:t>
            </a:r>
            <a:r>
              <a:rPr lang="el-GR" i="1" spc="20" dirty="0">
                <a:effectLst/>
                <a:latin typeface="Arial" panose="020B0604020202020204" pitchFamily="34" charset="0"/>
                <a:ea typeface="Arial" panose="020B0604020202020204" pitchFamily="34" charset="0"/>
              </a:rPr>
              <a:t>και </a:t>
            </a:r>
            <a:r>
              <a:rPr lang="el-GR" i="1" spc="30" dirty="0">
                <a:effectLst/>
                <a:latin typeface="Arial" panose="020B0604020202020204" pitchFamily="34" charset="0"/>
                <a:ea typeface="Arial" panose="020B0604020202020204" pitchFamily="34" charset="0"/>
              </a:rPr>
              <a:t>ασχολίες </a:t>
            </a:r>
            <a:r>
              <a:rPr lang="el-GR" i="1" spc="20" dirty="0">
                <a:effectLst/>
                <a:latin typeface="Arial" panose="020B0604020202020204" pitchFamily="34" charset="0"/>
                <a:ea typeface="Arial" panose="020B0604020202020204" pitchFamily="34" charset="0"/>
              </a:rPr>
              <a:t>που </a:t>
            </a:r>
            <a:r>
              <a:rPr lang="el-GR" i="1" spc="30" dirty="0">
                <a:effectLst/>
                <a:latin typeface="Arial" panose="020B0604020202020204" pitchFamily="34" charset="0"/>
                <a:ea typeface="Arial" panose="020B0604020202020204" pitchFamily="34" charset="0"/>
              </a:rPr>
              <a:t>απαιτούν ειδικές επιστημονικές </a:t>
            </a:r>
            <a:r>
              <a:rPr lang="el-GR" i="1" spc="20" dirty="0">
                <a:effectLst/>
                <a:latin typeface="Arial" panose="020B0604020202020204" pitchFamily="34" charset="0"/>
                <a:ea typeface="Arial" panose="020B0604020202020204" pitchFamily="34" charset="0"/>
              </a:rPr>
              <a:t>και </a:t>
            </a:r>
            <a:r>
              <a:rPr lang="el-GR" i="1" spc="30" dirty="0">
                <a:effectLst/>
                <a:latin typeface="Arial" panose="020B0604020202020204" pitchFamily="34" charset="0"/>
                <a:ea typeface="Arial" panose="020B0604020202020204" pitchFamily="34" charset="0"/>
              </a:rPr>
              <a:t>τεχνικές γνώσεις. </a:t>
            </a:r>
            <a:r>
              <a:rPr lang="el-GR" i="1" spc="25" dirty="0">
                <a:effectLst/>
                <a:latin typeface="Arial" panose="020B0604020202020204" pitchFamily="34" charset="0"/>
                <a:ea typeface="Arial" panose="020B0604020202020204" pitchFamily="34" charset="0"/>
              </a:rPr>
              <a:t>Είναι  χρέος </a:t>
            </a:r>
            <a:r>
              <a:rPr lang="el-GR" i="1" spc="20" dirty="0">
                <a:effectLst/>
                <a:latin typeface="Arial" panose="020B0604020202020204" pitchFamily="34" charset="0"/>
                <a:ea typeface="Arial" panose="020B0604020202020204" pitchFamily="34" charset="0"/>
              </a:rPr>
              <a:t>του </a:t>
            </a:r>
            <a:r>
              <a:rPr lang="el-GR" i="1" spc="30" dirty="0">
                <a:effectLst/>
                <a:latin typeface="Arial" panose="020B0604020202020204" pitchFamily="34" charset="0"/>
                <a:ea typeface="Arial" panose="020B0604020202020204" pitchFamily="34" charset="0"/>
              </a:rPr>
              <a:t>σχολείου </a:t>
            </a:r>
            <a:r>
              <a:rPr lang="el-GR" i="1" spc="15" dirty="0">
                <a:effectLst/>
                <a:latin typeface="Arial" panose="020B0604020202020204" pitchFamily="34" charset="0"/>
                <a:ea typeface="Arial" panose="020B0604020202020204" pitchFamily="34" charset="0"/>
              </a:rPr>
              <a:t>να σε </a:t>
            </a:r>
            <a:r>
              <a:rPr lang="el-GR" i="1" spc="30" dirty="0">
                <a:effectLst/>
                <a:latin typeface="Arial" panose="020B0604020202020204" pitchFamily="34" charset="0"/>
                <a:ea typeface="Arial" panose="020B0604020202020204" pitchFamily="34" charset="0"/>
              </a:rPr>
              <a:t>εφοδιάσει </a:t>
            </a:r>
            <a:r>
              <a:rPr lang="el-GR" i="1" spc="15" dirty="0">
                <a:effectLst/>
                <a:latin typeface="Arial" panose="020B0604020202020204" pitchFamily="34" charset="0"/>
                <a:ea typeface="Arial" panose="020B0604020202020204" pitchFamily="34" charset="0"/>
              </a:rPr>
              <a:t>με </a:t>
            </a:r>
            <a:r>
              <a:rPr lang="el-GR" i="1" spc="20" dirty="0">
                <a:effectLst/>
                <a:latin typeface="Arial" panose="020B0604020202020204" pitchFamily="34" charset="0"/>
                <a:ea typeface="Arial" panose="020B0604020202020204" pitchFamily="34" charset="0"/>
              </a:rPr>
              <a:t>τις </a:t>
            </a:r>
            <a:r>
              <a:rPr lang="el-GR" i="1" spc="30" dirty="0">
                <a:effectLst/>
                <a:latin typeface="Arial" panose="020B0604020202020204" pitchFamily="34" charset="0"/>
                <a:ea typeface="Arial" panose="020B0604020202020204" pitchFamily="34" charset="0"/>
              </a:rPr>
              <a:t>βασικές γνώσεις </a:t>
            </a:r>
            <a:r>
              <a:rPr lang="el-GR" i="1" spc="20" dirty="0">
                <a:effectLst/>
                <a:latin typeface="Arial" panose="020B0604020202020204" pitchFamily="34" charset="0"/>
                <a:ea typeface="Arial" panose="020B0604020202020204" pitchFamily="34" charset="0"/>
              </a:rPr>
              <a:t>που </a:t>
            </a:r>
            <a:r>
              <a:rPr lang="el-GR" i="1" spc="30" dirty="0">
                <a:effectLst/>
                <a:latin typeface="Arial" panose="020B0604020202020204" pitchFamily="34" charset="0"/>
                <a:ea typeface="Arial" panose="020B0604020202020204" pitchFamily="34" charset="0"/>
              </a:rPr>
              <a:t>απαιτούνται </a:t>
            </a:r>
            <a:r>
              <a:rPr lang="el-GR" i="1" spc="20" dirty="0">
                <a:effectLst/>
                <a:latin typeface="Arial" panose="020B0604020202020204" pitchFamily="34" charset="0"/>
                <a:ea typeface="Arial" panose="020B0604020202020204" pitchFamily="34" charset="0"/>
              </a:rPr>
              <a:t>για </a:t>
            </a:r>
            <a:r>
              <a:rPr lang="el-GR" i="1" spc="15" dirty="0">
                <a:effectLst/>
                <a:latin typeface="Arial" panose="020B0604020202020204" pitchFamily="34" charset="0"/>
                <a:ea typeface="Arial" panose="020B0604020202020204" pitchFamily="34" charset="0"/>
              </a:rPr>
              <a:t>να  </a:t>
            </a:r>
            <a:r>
              <a:rPr lang="el-GR" i="1" spc="30" dirty="0">
                <a:effectLst/>
                <a:latin typeface="Arial" panose="020B0604020202020204" pitchFamily="34" charset="0"/>
                <a:ea typeface="Arial" panose="020B0604020202020204" pitchFamily="34" charset="0"/>
              </a:rPr>
              <a:t>εξοικειωθείς </a:t>
            </a:r>
            <a:r>
              <a:rPr lang="el-GR" i="1" spc="15" dirty="0">
                <a:effectLst/>
                <a:latin typeface="Arial" panose="020B0604020202020204" pitchFamily="34" charset="0"/>
                <a:ea typeface="Arial" panose="020B0604020202020204" pitchFamily="34" charset="0"/>
              </a:rPr>
              <a:t>με </a:t>
            </a:r>
            <a:r>
              <a:rPr lang="el-GR" i="1" spc="20" dirty="0">
                <a:effectLst/>
                <a:latin typeface="Arial" panose="020B0604020202020204" pitchFamily="34" charset="0"/>
                <a:ea typeface="Arial" panose="020B0604020202020204" pitchFamily="34" charset="0"/>
              </a:rPr>
              <a:t>τον </a:t>
            </a:r>
            <a:r>
              <a:rPr lang="el-GR" i="1" spc="25" dirty="0">
                <a:effectLst/>
                <a:latin typeface="Arial" panose="020B0604020202020204" pitchFamily="34" charset="0"/>
                <a:ea typeface="Arial" panose="020B0604020202020204" pitchFamily="34" charset="0"/>
              </a:rPr>
              <a:t>κόσμο στον οποίο ζεις, είτε αυτός είναι </a:t>
            </a:r>
            <a:r>
              <a:rPr lang="el-GR" i="1" dirty="0">
                <a:effectLst/>
                <a:latin typeface="Arial" panose="020B0604020202020204" pitchFamily="34" charset="0"/>
                <a:ea typeface="Arial" panose="020B0604020202020204" pitchFamily="34" charset="0"/>
              </a:rPr>
              <a:t>ο </a:t>
            </a:r>
            <a:r>
              <a:rPr lang="el-GR" i="1" spc="30" dirty="0">
                <a:effectLst/>
                <a:latin typeface="Arial" panose="020B0604020202020204" pitchFamily="34" charset="0"/>
                <a:ea typeface="Arial" panose="020B0604020202020204" pitchFamily="34" charset="0"/>
              </a:rPr>
              <a:t>πολύπλοκος τεχνολογικός </a:t>
            </a:r>
            <a:r>
              <a:rPr lang="el-GR" i="1" spc="25" dirty="0">
                <a:effectLst/>
                <a:latin typeface="Arial" panose="020B0604020202020204" pitchFamily="34" charset="0"/>
                <a:ea typeface="Arial" panose="020B0604020202020204" pitchFamily="34" charset="0"/>
              </a:rPr>
              <a:t>κόσμος </a:t>
            </a:r>
            <a:r>
              <a:rPr lang="el-GR" i="1" spc="20" dirty="0">
                <a:effectLst/>
                <a:latin typeface="Arial" panose="020B0604020202020204" pitchFamily="34" charset="0"/>
                <a:ea typeface="Arial" panose="020B0604020202020204" pitchFamily="34" charset="0"/>
              </a:rPr>
              <a:t>του </a:t>
            </a:r>
            <a:r>
              <a:rPr lang="el-GR" i="1" spc="30" dirty="0">
                <a:effectLst/>
                <a:latin typeface="Arial" panose="020B0604020202020204" pitchFamily="34" charset="0"/>
                <a:ea typeface="Arial" panose="020B0604020202020204" pitchFamily="34" charset="0"/>
              </a:rPr>
              <a:t>σύγχρονου τεχνικού πολιτισμού </a:t>
            </a:r>
            <a:r>
              <a:rPr lang="el-GR" i="1" spc="25" dirty="0">
                <a:effectLst/>
                <a:latin typeface="Arial" panose="020B0604020202020204" pitchFamily="34" charset="0"/>
                <a:ea typeface="Arial" panose="020B0604020202020204" pitchFamily="34" charset="0"/>
              </a:rPr>
              <a:t>είτε είναι </a:t>
            </a:r>
            <a:r>
              <a:rPr lang="el-GR" i="1" dirty="0">
                <a:effectLst/>
                <a:latin typeface="Arial" panose="020B0604020202020204" pitchFamily="34" charset="0"/>
                <a:ea typeface="Arial" panose="020B0604020202020204" pitchFamily="34" charset="0"/>
              </a:rPr>
              <a:t>ο </a:t>
            </a:r>
            <a:r>
              <a:rPr lang="el-GR" i="1" spc="30" dirty="0">
                <a:effectLst/>
                <a:latin typeface="Arial" panose="020B0604020202020204" pitchFamily="34" charset="0"/>
                <a:ea typeface="Arial" panose="020B0604020202020204" pitchFamily="34" charset="0"/>
              </a:rPr>
              <a:t>αξιοθαύμαστος </a:t>
            </a:r>
            <a:r>
              <a:rPr lang="el-GR" i="1" spc="25" dirty="0">
                <a:effectLst/>
                <a:latin typeface="Arial" panose="020B0604020202020204" pitchFamily="34" charset="0"/>
                <a:ea typeface="Arial" panose="020B0604020202020204" pitchFamily="34" charset="0"/>
              </a:rPr>
              <a:t>κόσμος </a:t>
            </a:r>
            <a:r>
              <a:rPr lang="el-GR" i="1" spc="20" dirty="0">
                <a:effectLst/>
                <a:latin typeface="Arial" panose="020B0604020202020204" pitchFamily="34" charset="0"/>
                <a:ea typeface="Arial" panose="020B0604020202020204" pitchFamily="34" charset="0"/>
              </a:rPr>
              <a:t>της </a:t>
            </a:r>
            <a:r>
              <a:rPr lang="el-GR" i="1" spc="30" dirty="0">
                <a:effectLst/>
                <a:latin typeface="Arial" panose="020B0604020202020204" pitchFamily="34" charset="0"/>
                <a:ea typeface="Arial" panose="020B0604020202020204" pitchFamily="34" charset="0"/>
              </a:rPr>
              <a:t>φυσικής </a:t>
            </a:r>
            <a:r>
              <a:rPr lang="el-GR" i="1" spc="35" dirty="0">
                <a:effectLst/>
                <a:latin typeface="Arial" panose="020B0604020202020204" pitchFamily="34" charset="0"/>
                <a:ea typeface="Arial" panose="020B0604020202020204" pitchFamily="34" charset="0"/>
              </a:rPr>
              <a:t>πραγματικότητας</a:t>
            </a:r>
            <a:r>
              <a:rPr lang="el-GR" i="1" dirty="0">
                <a:effectLst/>
                <a:latin typeface="Arial" panose="020B0604020202020204" pitchFamily="34" charset="0"/>
                <a:ea typeface="Arial" panose="020B0604020202020204" pitchFamily="34" charset="0"/>
              </a:rPr>
              <a:t>,</a:t>
            </a:r>
            <a:r>
              <a:rPr lang="en-US" i="1" dirty="0">
                <a:effectLst/>
                <a:latin typeface="Arial" panose="020B0604020202020204" pitchFamily="34" charset="0"/>
                <a:ea typeface="Arial" panose="020B0604020202020204" pitchFamily="34" charset="0"/>
              </a:rPr>
              <a:t> </a:t>
            </a:r>
            <a:r>
              <a:rPr lang="el-GR" i="1" spc="35" dirty="0">
                <a:effectLst/>
                <a:latin typeface="Arial" panose="020B0604020202020204" pitchFamily="34" charset="0"/>
                <a:ea typeface="Arial" panose="020B0604020202020204" pitchFamily="34" charset="0"/>
              </a:rPr>
              <a:t>σ</a:t>
            </a:r>
            <a:r>
              <a:rPr lang="el-GR" i="1" dirty="0">
                <a:effectLst/>
                <a:latin typeface="Arial" panose="020B0604020202020204" pitchFamily="34" charset="0"/>
                <a:ea typeface="Arial" panose="020B0604020202020204" pitchFamily="34" charset="0"/>
              </a:rPr>
              <a:t>ε </a:t>
            </a:r>
            <a:r>
              <a:rPr lang="el-GR" i="1" spc="35" dirty="0">
                <a:effectLst/>
                <a:latin typeface="Arial" panose="020B0604020202020204" pitchFamily="34" charset="0"/>
                <a:ea typeface="Arial" panose="020B0604020202020204" pitchFamily="34" charset="0"/>
              </a:rPr>
              <a:t>όλε</a:t>
            </a:r>
            <a:r>
              <a:rPr lang="el-GR" i="1" dirty="0">
                <a:effectLst/>
                <a:latin typeface="Arial" panose="020B0604020202020204" pitchFamily="34" charset="0"/>
                <a:ea typeface="Arial" panose="020B0604020202020204" pitchFamily="34" charset="0"/>
              </a:rPr>
              <a:t>ς </a:t>
            </a:r>
            <a:r>
              <a:rPr lang="el-GR" i="1" spc="35" dirty="0">
                <a:effectLst/>
                <a:latin typeface="Arial" panose="020B0604020202020204" pitchFamily="34" charset="0"/>
                <a:ea typeface="Arial" panose="020B0604020202020204" pitchFamily="34" charset="0"/>
              </a:rPr>
              <a:t>τι</a:t>
            </a:r>
            <a:r>
              <a:rPr lang="el-GR" i="1" dirty="0">
                <a:effectLst/>
                <a:latin typeface="Arial" panose="020B0604020202020204" pitchFamily="34" charset="0"/>
                <a:ea typeface="Arial" panose="020B0604020202020204" pitchFamily="34" charset="0"/>
              </a:rPr>
              <a:t>ς </a:t>
            </a:r>
            <a:r>
              <a:rPr lang="el-GR" i="1" spc="35" dirty="0">
                <a:effectLst/>
                <a:latin typeface="Arial" panose="020B0604020202020204" pitchFamily="34" charset="0"/>
                <a:ea typeface="Arial" panose="020B0604020202020204" pitchFamily="34" charset="0"/>
              </a:rPr>
              <a:t>κλίμακε</a:t>
            </a:r>
            <a:r>
              <a:rPr lang="el-GR" i="1" dirty="0">
                <a:effectLst/>
                <a:latin typeface="Arial" panose="020B0604020202020204" pitchFamily="34" charset="0"/>
                <a:ea typeface="Arial" panose="020B0604020202020204" pitchFamily="34" charset="0"/>
              </a:rPr>
              <a:t>ς </a:t>
            </a:r>
            <a:r>
              <a:rPr lang="el-GR" i="1" spc="35" dirty="0">
                <a:effectLst/>
                <a:latin typeface="Arial" panose="020B0604020202020204" pitchFamily="34" charset="0"/>
                <a:ea typeface="Arial" panose="020B0604020202020204" pitchFamily="34" charset="0"/>
              </a:rPr>
              <a:t>οργάνωση</a:t>
            </a:r>
            <a:r>
              <a:rPr lang="el-GR" i="1" dirty="0">
                <a:effectLst/>
                <a:latin typeface="Arial" panose="020B0604020202020204" pitchFamily="34" charset="0"/>
                <a:ea typeface="Arial" panose="020B0604020202020204" pitchFamily="34" charset="0"/>
              </a:rPr>
              <a:t>ς </a:t>
            </a:r>
            <a:r>
              <a:rPr lang="el-GR" i="1" spc="35" dirty="0">
                <a:effectLst/>
                <a:latin typeface="Arial" panose="020B0604020202020204" pitchFamily="34" charset="0"/>
                <a:ea typeface="Arial" panose="020B0604020202020204" pitchFamily="34" charset="0"/>
              </a:rPr>
              <a:t>τη</a:t>
            </a:r>
            <a:r>
              <a:rPr lang="el-GR" i="1" dirty="0">
                <a:effectLst/>
                <a:latin typeface="Arial" panose="020B0604020202020204" pitchFamily="34" charset="0"/>
                <a:ea typeface="Arial" panose="020B0604020202020204" pitchFamily="34" charset="0"/>
              </a:rPr>
              <a:t>ς </a:t>
            </a:r>
            <a:r>
              <a:rPr lang="el-GR" i="1" spc="35" dirty="0">
                <a:effectLst/>
                <a:latin typeface="Arial" panose="020B0604020202020204" pitchFamily="34" charset="0"/>
                <a:ea typeface="Arial" panose="020B0604020202020204" pitchFamily="34" charset="0"/>
              </a:rPr>
              <a:t>ύλης</a:t>
            </a:r>
            <a:r>
              <a:rPr lang="el-GR" i="1" dirty="0">
                <a:effectLst/>
                <a:latin typeface="Arial" panose="020B0604020202020204" pitchFamily="34" charset="0"/>
                <a:ea typeface="Arial" panose="020B0604020202020204" pitchFamily="34" charset="0"/>
              </a:rPr>
              <a:t>, </a:t>
            </a:r>
            <a:r>
              <a:rPr lang="el-GR" i="1" spc="20" dirty="0">
                <a:effectLst/>
                <a:latin typeface="Arial" panose="020B0604020202020204" pitchFamily="34" charset="0"/>
                <a:ea typeface="Arial" panose="020B0604020202020204" pitchFamily="34" charset="0"/>
              </a:rPr>
              <a:t>από </a:t>
            </a:r>
            <a:r>
              <a:rPr lang="el-GR" i="1" spc="15" dirty="0">
                <a:effectLst/>
                <a:latin typeface="Arial" panose="020B0604020202020204" pitchFamily="34" charset="0"/>
                <a:ea typeface="Arial" panose="020B0604020202020204" pitchFamily="34" charset="0"/>
              </a:rPr>
              <a:t>τα </a:t>
            </a:r>
            <a:r>
              <a:rPr lang="el-GR" i="1" spc="30" dirty="0">
                <a:effectLst/>
                <a:latin typeface="Arial" panose="020B0604020202020204" pitchFamily="34" charset="0"/>
                <a:ea typeface="Arial" panose="020B0604020202020204" pitchFamily="34" charset="0"/>
              </a:rPr>
              <a:t>γειτονικά </a:t>
            </a:r>
            <a:r>
              <a:rPr lang="el-GR" i="1" spc="20" dirty="0">
                <a:effectLst/>
                <a:latin typeface="Arial" panose="020B0604020202020204" pitchFamily="34" charset="0"/>
                <a:ea typeface="Arial" panose="020B0604020202020204" pitchFamily="34" charset="0"/>
              </a:rPr>
              <a:t>μας </a:t>
            </a:r>
            <a:r>
              <a:rPr lang="el-GR" i="1" spc="30" dirty="0">
                <a:effectLst/>
                <a:latin typeface="Arial" panose="020B0604020202020204" pitchFamily="34" charset="0"/>
                <a:ea typeface="Arial" panose="020B0604020202020204" pitchFamily="34" charset="0"/>
              </a:rPr>
              <a:t>φαινόμενα </a:t>
            </a:r>
            <a:r>
              <a:rPr lang="el-GR" i="1" spc="25" dirty="0">
                <a:effectLst/>
                <a:latin typeface="Arial" panose="020B0604020202020204" pitchFamily="34" charset="0"/>
                <a:ea typeface="Arial" panose="020B0604020202020204" pitchFamily="34" charset="0"/>
              </a:rPr>
              <a:t>μέχρι </a:t>
            </a:r>
            <a:r>
              <a:rPr lang="el-GR" i="1" spc="20" dirty="0">
                <a:effectLst/>
                <a:latin typeface="Arial" panose="020B0604020202020204" pitchFamily="34" charset="0"/>
                <a:ea typeface="Arial" panose="020B0604020202020204" pitchFamily="34" charset="0"/>
              </a:rPr>
              <a:t>την </a:t>
            </a:r>
            <a:r>
              <a:rPr lang="el-GR" i="1" spc="30" dirty="0">
                <a:effectLst/>
                <a:latin typeface="Arial" panose="020B0604020202020204" pitchFamily="34" charset="0"/>
                <a:ea typeface="Arial" panose="020B0604020202020204" pitchFamily="34" charset="0"/>
              </a:rPr>
              <a:t>απεραντοσύνη </a:t>
            </a:r>
            <a:r>
              <a:rPr lang="el-GR" i="1" spc="20" dirty="0">
                <a:effectLst/>
                <a:latin typeface="Arial" panose="020B0604020202020204" pitchFamily="34" charset="0"/>
                <a:ea typeface="Arial" panose="020B0604020202020204" pitchFamily="34" charset="0"/>
              </a:rPr>
              <a:t>του</a:t>
            </a:r>
            <a:r>
              <a:rPr lang="en-US" i="1" spc="20" dirty="0">
                <a:effectLst/>
                <a:latin typeface="Arial" panose="020B0604020202020204" pitchFamily="34" charset="0"/>
                <a:ea typeface="Arial" panose="020B0604020202020204" pitchFamily="34" charset="0"/>
              </a:rPr>
              <a:t> </a:t>
            </a:r>
            <a:r>
              <a:rPr lang="el-GR" i="1" spc="35" dirty="0">
                <a:effectLst/>
                <a:latin typeface="Arial" panose="020B0604020202020204" pitchFamily="34" charset="0"/>
                <a:ea typeface="Arial" panose="020B0604020202020204" pitchFamily="34" charset="0"/>
              </a:rPr>
              <a:t>ολικο</a:t>
            </a:r>
            <a:r>
              <a:rPr lang="el-GR" i="1" dirty="0">
                <a:effectLst/>
                <a:latin typeface="Arial" panose="020B0604020202020204" pitchFamily="34" charset="0"/>
                <a:ea typeface="Arial" panose="020B0604020202020204" pitchFamily="34" charset="0"/>
              </a:rPr>
              <a:t>ύ </a:t>
            </a:r>
            <a:r>
              <a:rPr lang="el-GR" i="1" spc="35" dirty="0">
                <a:effectLst/>
                <a:latin typeface="Arial" panose="020B0604020202020204" pitchFamily="34" charset="0"/>
                <a:ea typeface="Arial" panose="020B0604020202020204" pitchFamily="34" charset="0"/>
              </a:rPr>
              <a:t>σύμπαντος</a:t>
            </a:r>
            <a:r>
              <a:rPr lang="el-GR" i="1" dirty="0">
                <a:effectLst/>
                <a:latin typeface="Arial" panose="020B0604020202020204" pitchFamily="34" charset="0"/>
                <a:ea typeface="Arial" panose="020B0604020202020204" pitchFamily="34" charset="0"/>
              </a:rPr>
              <a:t>.</a:t>
            </a:r>
          </a:p>
        </p:txBody>
      </p:sp>
    </p:spTree>
    <p:extLst>
      <p:ext uri="{BB962C8B-B14F-4D97-AF65-F5344CB8AC3E}">
        <p14:creationId xmlns:p14="http://schemas.microsoft.com/office/powerpoint/2010/main" val="18839545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B7EEDAA8-5451-ADA5-8E23-479BB976BCF2}"/>
              </a:ext>
            </a:extLst>
          </p:cNvPr>
          <p:cNvSpPr>
            <a:spLocks noGrp="1"/>
          </p:cNvSpPr>
          <p:nvPr>
            <p:ph type="title"/>
          </p:nvPr>
        </p:nvSpPr>
        <p:spPr>
          <a:xfrm>
            <a:off x="838200" y="365125"/>
            <a:ext cx="10515600" cy="1325563"/>
          </a:xfrm>
        </p:spPr>
        <p:txBody>
          <a:bodyPr>
            <a:normAutofit/>
          </a:bodyPr>
          <a:lstStyle/>
          <a:p>
            <a:r>
              <a:rPr lang="el-GR" sz="5400"/>
              <a:t>ΦΥΣΙΚΗ Β΄ Γυμνασίου: Πρόλογος</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Θέση περιεχομένου 2">
            <a:extLst>
              <a:ext uri="{FF2B5EF4-FFF2-40B4-BE49-F238E27FC236}">
                <a16:creationId xmlns:a16="http://schemas.microsoft.com/office/drawing/2014/main" id="{71243BD4-0247-393E-2004-E0FF6EDA85DC}"/>
              </a:ext>
            </a:extLst>
          </p:cNvPr>
          <p:cNvSpPr>
            <a:spLocks noGrp="1"/>
          </p:cNvSpPr>
          <p:nvPr>
            <p:ph idx="1"/>
          </p:nvPr>
        </p:nvSpPr>
        <p:spPr>
          <a:xfrm>
            <a:off x="838200" y="1929384"/>
            <a:ext cx="10515600" cy="4381964"/>
          </a:xfrm>
        </p:spPr>
        <p:txBody>
          <a:bodyPr>
            <a:noAutofit/>
          </a:bodyPr>
          <a:lstStyle/>
          <a:p>
            <a:pPr algn="just"/>
            <a:r>
              <a:rPr lang="el-GR" i="1">
                <a:effectLst/>
                <a:latin typeface="Arial" panose="020B0604020202020204" pitchFamily="34" charset="0"/>
                <a:ea typeface="Arial" panose="020B0604020202020204" pitchFamily="34" charset="0"/>
              </a:rPr>
              <a:t>Η </a:t>
            </a:r>
            <a:r>
              <a:rPr lang="el-GR" i="1" spc="30">
                <a:effectLst/>
                <a:latin typeface="Arial" panose="020B0604020202020204" pitchFamily="34" charset="0"/>
                <a:ea typeface="Arial" panose="020B0604020202020204" pitchFamily="34" charset="0"/>
              </a:rPr>
              <a:t>διδασκαλία </a:t>
            </a:r>
            <a:r>
              <a:rPr lang="el-GR" i="1" spc="20">
                <a:effectLst/>
                <a:latin typeface="Arial" panose="020B0604020202020204" pitchFamily="34" charset="0"/>
                <a:ea typeface="Arial" panose="020B0604020202020204" pitchFamily="34" charset="0"/>
              </a:rPr>
              <a:t>της </a:t>
            </a:r>
            <a:r>
              <a:rPr lang="el-GR" i="1" spc="30">
                <a:effectLst/>
                <a:latin typeface="Arial" panose="020B0604020202020204" pitchFamily="34" charset="0"/>
                <a:ea typeface="Arial" panose="020B0604020202020204" pitchFamily="34" charset="0"/>
              </a:rPr>
              <a:t>Φυσικής </a:t>
            </a:r>
            <a:r>
              <a:rPr lang="el-GR" i="1" spc="20">
                <a:effectLst/>
                <a:latin typeface="Arial" panose="020B0604020202020204" pitchFamily="34" charset="0"/>
                <a:ea typeface="Arial" panose="020B0604020202020204" pitchFamily="34" charset="0"/>
              </a:rPr>
              <a:t>στο </a:t>
            </a:r>
            <a:r>
              <a:rPr lang="el-GR" i="1" spc="30">
                <a:effectLst/>
                <a:latin typeface="Arial" panose="020B0604020202020204" pitchFamily="34" charset="0"/>
                <a:ea typeface="Arial" panose="020B0604020202020204" pitchFamily="34" charset="0"/>
              </a:rPr>
              <a:t>Γυμνάσιο απευθύνεται </a:t>
            </a:r>
            <a:r>
              <a:rPr lang="el-GR" i="1" spc="15">
                <a:effectLst/>
                <a:latin typeface="Arial" panose="020B0604020202020204" pitchFamily="34" charset="0"/>
                <a:ea typeface="Arial" panose="020B0604020202020204" pitchFamily="34" charset="0"/>
              </a:rPr>
              <a:t>σε </a:t>
            </a:r>
            <a:r>
              <a:rPr lang="el-GR" i="1" spc="25">
                <a:effectLst/>
                <a:latin typeface="Arial" panose="020B0604020202020204" pitchFamily="34" charset="0"/>
                <a:ea typeface="Arial" panose="020B0604020202020204" pitchFamily="34" charset="0"/>
              </a:rPr>
              <a:t>σένα, </a:t>
            </a:r>
            <a:r>
              <a:rPr lang="el-GR" i="1" spc="20">
                <a:effectLst/>
                <a:latin typeface="Arial" panose="020B0604020202020204" pitchFamily="34" charset="0"/>
                <a:ea typeface="Arial" panose="020B0604020202020204" pitchFamily="34" charset="0"/>
              </a:rPr>
              <a:t>τον </a:t>
            </a:r>
            <a:r>
              <a:rPr lang="el-GR" i="1" spc="30">
                <a:effectLst/>
                <a:highlight>
                  <a:srgbClr val="FFFF00"/>
                </a:highlight>
                <a:latin typeface="Arial" panose="020B0604020202020204" pitchFamily="34" charset="0"/>
                <a:ea typeface="Arial" panose="020B0604020202020204" pitchFamily="34" charset="0"/>
              </a:rPr>
              <a:t>αυριανό </a:t>
            </a:r>
            <a:r>
              <a:rPr lang="el-GR" i="1" spc="25">
                <a:effectLst/>
                <a:highlight>
                  <a:srgbClr val="FFFF00"/>
                </a:highlight>
                <a:latin typeface="Arial" panose="020B0604020202020204" pitchFamily="34" charset="0"/>
                <a:ea typeface="Arial" panose="020B0604020202020204" pitchFamily="34" charset="0"/>
              </a:rPr>
              <a:t>πολίτη</a:t>
            </a:r>
            <a:r>
              <a:rPr lang="el-GR" i="1" spc="25">
                <a:effectLst/>
                <a:latin typeface="Arial" panose="020B0604020202020204" pitchFamily="34" charset="0"/>
                <a:ea typeface="Arial" panose="020B0604020202020204" pitchFamily="34" charset="0"/>
              </a:rPr>
              <a:t> αυτής </a:t>
            </a:r>
            <a:r>
              <a:rPr lang="el-GR" i="1" spc="20">
                <a:effectLst/>
                <a:latin typeface="Arial" panose="020B0604020202020204" pitchFamily="34" charset="0"/>
                <a:ea typeface="Arial" panose="020B0604020202020204" pitchFamily="34" charset="0"/>
              </a:rPr>
              <a:t>της </a:t>
            </a:r>
            <a:r>
              <a:rPr lang="el-GR" i="1" spc="25">
                <a:effectLst/>
                <a:latin typeface="Arial" panose="020B0604020202020204" pitchFamily="34" charset="0"/>
                <a:ea typeface="Arial" panose="020B0604020202020204" pitchFamily="34" charset="0"/>
              </a:rPr>
              <a:t>χώρας </a:t>
            </a:r>
            <a:r>
              <a:rPr lang="el-GR" i="1" spc="30">
                <a:effectLst/>
                <a:latin typeface="Arial" panose="020B0604020202020204" pitchFamily="34" charset="0"/>
                <a:ea typeface="Arial" panose="020B0604020202020204" pitchFamily="34" charset="0"/>
              </a:rPr>
              <a:t>ανεξαρτήτως </a:t>
            </a:r>
            <a:r>
              <a:rPr lang="el-GR" i="1" spc="15">
                <a:effectLst/>
                <a:latin typeface="Arial" panose="020B0604020202020204" pitchFamily="34" charset="0"/>
                <a:ea typeface="Arial" panose="020B0604020202020204" pitchFamily="34" charset="0"/>
              </a:rPr>
              <a:t>αν </a:t>
            </a:r>
            <a:r>
              <a:rPr lang="el-GR" i="1" spc="20">
                <a:effectLst/>
                <a:latin typeface="Arial" panose="020B0604020202020204" pitchFamily="34" charset="0"/>
                <a:ea typeface="Arial" panose="020B0604020202020204" pitchFamily="34" charset="0"/>
              </a:rPr>
              <a:t>στη ζωή σου </a:t>
            </a:r>
            <a:r>
              <a:rPr lang="el-GR" i="1" spc="30">
                <a:effectLst/>
                <a:latin typeface="Arial" panose="020B0604020202020204" pitchFamily="34" charset="0"/>
                <a:ea typeface="Arial" panose="020B0604020202020204" pitchFamily="34" charset="0"/>
              </a:rPr>
              <a:t>ακολουθήσεις δρόμους </a:t>
            </a:r>
            <a:r>
              <a:rPr lang="el-GR" i="1" spc="20">
                <a:effectLst/>
                <a:latin typeface="Arial" panose="020B0604020202020204" pitchFamily="34" charset="0"/>
                <a:ea typeface="Arial" panose="020B0604020202020204" pitchFamily="34" charset="0"/>
              </a:rPr>
              <a:t>και </a:t>
            </a:r>
            <a:r>
              <a:rPr lang="el-GR" i="1" spc="30">
                <a:effectLst/>
                <a:latin typeface="Arial" panose="020B0604020202020204" pitchFamily="34" charset="0"/>
                <a:ea typeface="Arial" panose="020B0604020202020204" pitchFamily="34" charset="0"/>
              </a:rPr>
              <a:t>ασχολίες </a:t>
            </a:r>
            <a:r>
              <a:rPr lang="el-GR" i="1" spc="20">
                <a:effectLst/>
                <a:latin typeface="Arial" panose="020B0604020202020204" pitchFamily="34" charset="0"/>
                <a:ea typeface="Arial" panose="020B0604020202020204" pitchFamily="34" charset="0"/>
              </a:rPr>
              <a:t>που </a:t>
            </a:r>
            <a:r>
              <a:rPr lang="el-GR" i="1" spc="30">
                <a:effectLst/>
                <a:latin typeface="Arial" panose="020B0604020202020204" pitchFamily="34" charset="0"/>
                <a:ea typeface="Arial" panose="020B0604020202020204" pitchFamily="34" charset="0"/>
              </a:rPr>
              <a:t>απαιτούν ειδικές επιστημονικές </a:t>
            </a:r>
            <a:r>
              <a:rPr lang="el-GR" i="1" spc="20">
                <a:effectLst/>
                <a:latin typeface="Arial" panose="020B0604020202020204" pitchFamily="34" charset="0"/>
                <a:ea typeface="Arial" panose="020B0604020202020204" pitchFamily="34" charset="0"/>
              </a:rPr>
              <a:t>και </a:t>
            </a:r>
            <a:r>
              <a:rPr lang="el-GR" i="1" spc="30">
                <a:effectLst/>
                <a:latin typeface="Arial" panose="020B0604020202020204" pitchFamily="34" charset="0"/>
                <a:ea typeface="Arial" panose="020B0604020202020204" pitchFamily="34" charset="0"/>
              </a:rPr>
              <a:t>τεχνικές γνώσεις. </a:t>
            </a:r>
            <a:r>
              <a:rPr lang="el-GR" i="1" spc="25">
                <a:effectLst/>
                <a:latin typeface="Arial" panose="020B0604020202020204" pitchFamily="34" charset="0"/>
                <a:ea typeface="Arial" panose="020B0604020202020204" pitchFamily="34" charset="0"/>
              </a:rPr>
              <a:t>Είναι χρέος </a:t>
            </a:r>
            <a:r>
              <a:rPr lang="el-GR" i="1" spc="20">
                <a:effectLst/>
                <a:latin typeface="Arial" panose="020B0604020202020204" pitchFamily="34" charset="0"/>
                <a:ea typeface="Arial" panose="020B0604020202020204" pitchFamily="34" charset="0"/>
              </a:rPr>
              <a:t>του </a:t>
            </a:r>
            <a:r>
              <a:rPr lang="el-GR" i="1" spc="30">
                <a:effectLst/>
                <a:latin typeface="Arial" panose="020B0604020202020204" pitchFamily="34" charset="0"/>
                <a:ea typeface="Arial" panose="020B0604020202020204" pitchFamily="34" charset="0"/>
              </a:rPr>
              <a:t>σχολείου </a:t>
            </a:r>
            <a:r>
              <a:rPr lang="el-GR" i="1" spc="15">
                <a:effectLst/>
                <a:latin typeface="Arial" panose="020B0604020202020204" pitchFamily="34" charset="0"/>
                <a:ea typeface="Arial" panose="020B0604020202020204" pitchFamily="34" charset="0"/>
              </a:rPr>
              <a:t>να σε </a:t>
            </a:r>
            <a:r>
              <a:rPr lang="el-GR" i="1" spc="30">
                <a:effectLst/>
                <a:latin typeface="Arial" panose="020B0604020202020204" pitchFamily="34" charset="0"/>
                <a:ea typeface="Arial" panose="020B0604020202020204" pitchFamily="34" charset="0"/>
              </a:rPr>
              <a:t>εφοδιάσει </a:t>
            </a:r>
            <a:r>
              <a:rPr lang="el-GR" i="1" spc="15">
                <a:effectLst/>
                <a:latin typeface="Arial" panose="020B0604020202020204" pitchFamily="34" charset="0"/>
                <a:ea typeface="Arial" panose="020B0604020202020204" pitchFamily="34" charset="0"/>
              </a:rPr>
              <a:t>με </a:t>
            </a:r>
            <a:r>
              <a:rPr lang="el-GR" i="1" spc="20">
                <a:effectLst/>
                <a:latin typeface="Arial" panose="020B0604020202020204" pitchFamily="34" charset="0"/>
                <a:ea typeface="Arial" panose="020B0604020202020204" pitchFamily="34" charset="0"/>
              </a:rPr>
              <a:t>τις </a:t>
            </a:r>
            <a:r>
              <a:rPr lang="el-GR" i="1" spc="30">
                <a:effectLst/>
                <a:latin typeface="Arial" panose="020B0604020202020204" pitchFamily="34" charset="0"/>
                <a:ea typeface="Arial" panose="020B0604020202020204" pitchFamily="34" charset="0"/>
              </a:rPr>
              <a:t>βασικές γνώσεις </a:t>
            </a:r>
            <a:r>
              <a:rPr lang="el-GR" i="1" spc="20">
                <a:effectLst/>
                <a:latin typeface="Arial" panose="020B0604020202020204" pitchFamily="34" charset="0"/>
                <a:ea typeface="Arial" panose="020B0604020202020204" pitchFamily="34" charset="0"/>
              </a:rPr>
              <a:t>που </a:t>
            </a:r>
            <a:r>
              <a:rPr lang="el-GR" i="1" spc="30">
                <a:effectLst/>
                <a:latin typeface="Arial" panose="020B0604020202020204" pitchFamily="34" charset="0"/>
                <a:ea typeface="Arial" panose="020B0604020202020204" pitchFamily="34" charset="0"/>
              </a:rPr>
              <a:t>απαιτούνται  </a:t>
            </a:r>
            <a:r>
              <a:rPr lang="el-GR" i="1" spc="20">
                <a:effectLst/>
                <a:latin typeface="Arial" panose="020B0604020202020204" pitchFamily="34" charset="0"/>
                <a:ea typeface="Arial" panose="020B0604020202020204" pitchFamily="34" charset="0"/>
              </a:rPr>
              <a:t>για </a:t>
            </a:r>
            <a:r>
              <a:rPr lang="el-GR" i="1" spc="15">
                <a:effectLst/>
                <a:highlight>
                  <a:srgbClr val="FFFF00"/>
                </a:highlight>
                <a:latin typeface="Arial" panose="020B0604020202020204" pitchFamily="34" charset="0"/>
                <a:ea typeface="Arial" panose="020B0604020202020204" pitchFamily="34" charset="0"/>
              </a:rPr>
              <a:t>να  </a:t>
            </a:r>
            <a:r>
              <a:rPr lang="el-GR" i="1" spc="30">
                <a:effectLst/>
                <a:highlight>
                  <a:srgbClr val="FFFF00"/>
                </a:highlight>
                <a:latin typeface="Arial" panose="020B0604020202020204" pitchFamily="34" charset="0"/>
                <a:ea typeface="Arial" panose="020B0604020202020204" pitchFamily="34" charset="0"/>
              </a:rPr>
              <a:t>εξοικειωθείς </a:t>
            </a:r>
            <a:r>
              <a:rPr lang="el-GR" i="1" spc="15">
                <a:effectLst/>
                <a:highlight>
                  <a:srgbClr val="FFFF00"/>
                </a:highlight>
                <a:latin typeface="Arial" panose="020B0604020202020204" pitchFamily="34" charset="0"/>
                <a:ea typeface="Arial" panose="020B0604020202020204" pitchFamily="34" charset="0"/>
              </a:rPr>
              <a:t>με  </a:t>
            </a:r>
            <a:r>
              <a:rPr lang="el-GR" i="1" spc="20">
                <a:effectLst/>
                <a:highlight>
                  <a:srgbClr val="FFFF00"/>
                </a:highlight>
                <a:latin typeface="Arial" panose="020B0604020202020204" pitchFamily="34" charset="0"/>
                <a:ea typeface="Arial" panose="020B0604020202020204" pitchFamily="34" charset="0"/>
              </a:rPr>
              <a:t>τον </a:t>
            </a:r>
            <a:r>
              <a:rPr lang="el-GR" i="1" spc="25">
                <a:effectLst/>
                <a:highlight>
                  <a:srgbClr val="FFFF00"/>
                </a:highlight>
                <a:latin typeface="Arial" panose="020B0604020202020204" pitchFamily="34" charset="0"/>
                <a:ea typeface="Arial" panose="020B0604020202020204" pitchFamily="34" charset="0"/>
              </a:rPr>
              <a:t>κόσμο στον οποίο ζεις</a:t>
            </a:r>
            <a:r>
              <a:rPr lang="el-GR" i="1" spc="25">
                <a:effectLst/>
                <a:latin typeface="Arial" panose="020B0604020202020204" pitchFamily="34" charset="0"/>
                <a:ea typeface="Arial" panose="020B0604020202020204" pitchFamily="34" charset="0"/>
              </a:rPr>
              <a:t>, είτε αυτός είναι </a:t>
            </a:r>
            <a:r>
              <a:rPr lang="el-GR" i="1">
                <a:effectLst/>
                <a:latin typeface="Arial" panose="020B0604020202020204" pitchFamily="34" charset="0"/>
                <a:ea typeface="Arial" panose="020B0604020202020204" pitchFamily="34" charset="0"/>
              </a:rPr>
              <a:t>ο </a:t>
            </a:r>
            <a:r>
              <a:rPr lang="el-GR" i="1" spc="30">
                <a:effectLst/>
                <a:highlight>
                  <a:srgbClr val="FFFF00"/>
                </a:highlight>
                <a:latin typeface="Arial" panose="020B0604020202020204" pitchFamily="34" charset="0"/>
                <a:ea typeface="Arial" panose="020B0604020202020204" pitchFamily="34" charset="0"/>
              </a:rPr>
              <a:t>πολύπλοκος τεχνολογικός </a:t>
            </a:r>
            <a:r>
              <a:rPr lang="el-GR" i="1" spc="25">
                <a:effectLst/>
                <a:highlight>
                  <a:srgbClr val="FFFF00"/>
                </a:highlight>
                <a:latin typeface="Arial" panose="020B0604020202020204" pitchFamily="34" charset="0"/>
                <a:ea typeface="Arial" panose="020B0604020202020204" pitchFamily="34" charset="0"/>
              </a:rPr>
              <a:t>κόσμος </a:t>
            </a:r>
            <a:r>
              <a:rPr lang="el-GR" i="1" spc="20">
                <a:effectLst/>
                <a:latin typeface="Arial" panose="020B0604020202020204" pitchFamily="34" charset="0"/>
                <a:ea typeface="Arial" panose="020B0604020202020204" pitchFamily="34" charset="0"/>
              </a:rPr>
              <a:t>του </a:t>
            </a:r>
            <a:r>
              <a:rPr lang="el-GR" i="1" spc="30">
                <a:effectLst/>
                <a:latin typeface="Arial" panose="020B0604020202020204" pitchFamily="34" charset="0"/>
                <a:ea typeface="Arial" panose="020B0604020202020204" pitchFamily="34" charset="0"/>
              </a:rPr>
              <a:t>σύγχρονου τεχνικού πολιτισμού </a:t>
            </a:r>
            <a:r>
              <a:rPr lang="el-GR" i="1" spc="25">
                <a:effectLst/>
                <a:latin typeface="Arial" panose="020B0604020202020204" pitchFamily="34" charset="0"/>
                <a:ea typeface="Arial" panose="020B0604020202020204" pitchFamily="34" charset="0"/>
              </a:rPr>
              <a:t>είτε είναι </a:t>
            </a:r>
            <a:r>
              <a:rPr lang="el-GR" i="1">
                <a:effectLst/>
                <a:latin typeface="Arial" panose="020B0604020202020204" pitchFamily="34" charset="0"/>
                <a:ea typeface="Arial" panose="020B0604020202020204" pitchFamily="34" charset="0"/>
              </a:rPr>
              <a:t>ο </a:t>
            </a:r>
            <a:r>
              <a:rPr lang="el-GR" i="1" spc="30">
                <a:effectLst/>
                <a:highlight>
                  <a:srgbClr val="FFFF00"/>
                </a:highlight>
                <a:latin typeface="Arial" panose="020B0604020202020204" pitchFamily="34" charset="0"/>
                <a:ea typeface="Arial" panose="020B0604020202020204" pitchFamily="34" charset="0"/>
              </a:rPr>
              <a:t>αξιοθαύμαστος</a:t>
            </a:r>
            <a:r>
              <a:rPr lang="el-GR" i="1" spc="30">
                <a:effectLst/>
                <a:latin typeface="Arial" panose="020B0604020202020204" pitchFamily="34" charset="0"/>
                <a:ea typeface="Arial" panose="020B0604020202020204" pitchFamily="34" charset="0"/>
              </a:rPr>
              <a:t> </a:t>
            </a:r>
            <a:r>
              <a:rPr lang="el-GR" i="1" spc="25">
                <a:effectLst/>
                <a:latin typeface="Arial" panose="020B0604020202020204" pitchFamily="34" charset="0"/>
                <a:ea typeface="Arial" panose="020B0604020202020204" pitchFamily="34" charset="0"/>
              </a:rPr>
              <a:t>κόσμος </a:t>
            </a:r>
            <a:r>
              <a:rPr lang="el-GR" i="1" spc="20">
                <a:effectLst/>
                <a:latin typeface="Arial" panose="020B0604020202020204" pitchFamily="34" charset="0"/>
                <a:ea typeface="Arial" panose="020B0604020202020204" pitchFamily="34" charset="0"/>
              </a:rPr>
              <a:t>της </a:t>
            </a:r>
            <a:r>
              <a:rPr lang="el-GR" i="1" spc="30">
                <a:effectLst/>
                <a:highlight>
                  <a:srgbClr val="FFFF00"/>
                </a:highlight>
                <a:latin typeface="Arial" panose="020B0604020202020204" pitchFamily="34" charset="0"/>
                <a:ea typeface="Arial" panose="020B0604020202020204" pitchFamily="34" charset="0"/>
              </a:rPr>
              <a:t>φυσικής </a:t>
            </a:r>
            <a:r>
              <a:rPr lang="el-GR" i="1" spc="35">
                <a:effectLst/>
                <a:highlight>
                  <a:srgbClr val="FFFF00"/>
                </a:highlight>
                <a:latin typeface="Arial" panose="020B0604020202020204" pitchFamily="34" charset="0"/>
                <a:ea typeface="Arial" panose="020B0604020202020204" pitchFamily="34" charset="0"/>
              </a:rPr>
              <a:t>πραγματικότητας</a:t>
            </a:r>
            <a:r>
              <a:rPr lang="el-GR" i="1">
                <a:effectLst/>
                <a:latin typeface="Arial" panose="020B0604020202020204" pitchFamily="34" charset="0"/>
                <a:ea typeface="Arial" panose="020B0604020202020204" pitchFamily="34" charset="0"/>
              </a:rPr>
              <a:t>,</a:t>
            </a:r>
            <a:r>
              <a:rPr lang="en-US" i="1">
                <a:effectLst/>
                <a:latin typeface="Arial" panose="020B0604020202020204" pitchFamily="34" charset="0"/>
                <a:ea typeface="Arial" panose="020B0604020202020204" pitchFamily="34" charset="0"/>
              </a:rPr>
              <a:t> </a:t>
            </a:r>
            <a:r>
              <a:rPr lang="el-GR" i="1" spc="35">
                <a:effectLst/>
                <a:latin typeface="Arial" panose="020B0604020202020204" pitchFamily="34" charset="0"/>
                <a:ea typeface="Arial" panose="020B0604020202020204" pitchFamily="34" charset="0"/>
              </a:rPr>
              <a:t>σ</a:t>
            </a:r>
            <a:r>
              <a:rPr lang="el-GR" i="1">
                <a:effectLst/>
                <a:latin typeface="Arial" panose="020B0604020202020204" pitchFamily="34" charset="0"/>
                <a:ea typeface="Arial" panose="020B0604020202020204" pitchFamily="34" charset="0"/>
              </a:rPr>
              <a:t>ε </a:t>
            </a:r>
            <a:r>
              <a:rPr lang="el-GR" i="1" spc="35">
                <a:effectLst/>
                <a:latin typeface="Arial" panose="020B0604020202020204" pitchFamily="34" charset="0"/>
                <a:ea typeface="Arial" panose="020B0604020202020204" pitchFamily="34" charset="0"/>
              </a:rPr>
              <a:t>όλε</a:t>
            </a:r>
            <a:r>
              <a:rPr lang="el-GR" i="1">
                <a:effectLst/>
                <a:latin typeface="Arial" panose="020B0604020202020204" pitchFamily="34" charset="0"/>
                <a:ea typeface="Arial" panose="020B0604020202020204" pitchFamily="34" charset="0"/>
              </a:rPr>
              <a:t>ς </a:t>
            </a:r>
            <a:r>
              <a:rPr lang="el-GR" i="1" spc="35">
                <a:effectLst/>
                <a:latin typeface="Arial" panose="020B0604020202020204" pitchFamily="34" charset="0"/>
                <a:ea typeface="Arial" panose="020B0604020202020204" pitchFamily="34" charset="0"/>
              </a:rPr>
              <a:t>τι</a:t>
            </a:r>
            <a:r>
              <a:rPr lang="el-GR" i="1">
                <a:effectLst/>
                <a:latin typeface="Arial" panose="020B0604020202020204" pitchFamily="34" charset="0"/>
                <a:ea typeface="Arial" panose="020B0604020202020204" pitchFamily="34" charset="0"/>
              </a:rPr>
              <a:t>ς </a:t>
            </a:r>
            <a:r>
              <a:rPr lang="el-GR" i="1" spc="35">
                <a:effectLst/>
                <a:latin typeface="Arial" panose="020B0604020202020204" pitchFamily="34" charset="0"/>
                <a:ea typeface="Arial" panose="020B0604020202020204" pitchFamily="34" charset="0"/>
              </a:rPr>
              <a:t>κλίμακε</a:t>
            </a:r>
            <a:r>
              <a:rPr lang="el-GR" i="1">
                <a:effectLst/>
                <a:latin typeface="Arial" panose="020B0604020202020204" pitchFamily="34" charset="0"/>
                <a:ea typeface="Arial" panose="020B0604020202020204" pitchFamily="34" charset="0"/>
              </a:rPr>
              <a:t>ς </a:t>
            </a:r>
            <a:r>
              <a:rPr lang="el-GR" i="1" spc="35">
                <a:effectLst/>
                <a:latin typeface="Arial" panose="020B0604020202020204" pitchFamily="34" charset="0"/>
                <a:ea typeface="Arial" panose="020B0604020202020204" pitchFamily="34" charset="0"/>
              </a:rPr>
              <a:t>οργάνωση</a:t>
            </a:r>
            <a:r>
              <a:rPr lang="el-GR" i="1">
                <a:effectLst/>
                <a:latin typeface="Arial" panose="020B0604020202020204" pitchFamily="34" charset="0"/>
                <a:ea typeface="Arial" panose="020B0604020202020204" pitchFamily="34" charset="0"/>
              </a:rPr>
              <a:t>ς </a:t>
            </a:r>
            <a:r>
              <a:rPr lang="el-GR" i="1" spc="35">
                <a:effectLst/>
                <a:latin typeface="Arial" panose="020B0604020202020204" pitchFamily="34" charset="0"/>
                <a:ea typeface="Arial" panose="020B0604020202020204" pitchFamily="34" charset="0"/>
              </a:rPr>
              <a:t>τη</a:t>
            </a:r>
            <a:r>
              <a:rPr lang="el-GR" i="1">
                <a:effectLst/>
                <a:latin typeface="Arial" panose="020B0604020202020204" pitchFamily="34" charset="0"/>
                <a:ea typeface="Arial" panose="020B0604020202020204" pitchFamily="34" charset="0"/>
              </a:rPr>
              <a:t>ς </a:t>
            </a:r>
            <a:r>
              <a:rPr lang="el-GR" i="1" spc="35">
                <a:effectLst/>
                <a:latin typeface="Arial" panose="020B0604020202020204" pitchFamily="34" charset="0"/>
                <a:ea typeface="Arial" panose="020B0604020202020204" pitchFamily="34" charset="0"/>
              </a:rPr>
              <a:t>ύλης</a:t>
            </a:r>
            <a:r>
              <a:rPr lang="el-GR" i="1">
                <a:effectLst/>
                <a:latin typeface="Arial" panose="020B0604020202020204" pitchFamily="34" charset="0"/>
                <a:ea typeface="Arial" panose="020B0604020202020204" pitchFamily="34" charset="0"/>
              </a:rPr>
              <a:t>, </a:t>
            </a:r>
            <a:r>
              <a:rPr lang="el-GR" i="1" spc="20">
                <a:effectLst/>
                <a:latin typeface="Arial" panose="020B0604020202020204" pitchFamily="34" charset="0"/>
                <a:ea typeface="Arial" panose="020B0604020202020204" pitchFamily="34" charset="0"/>
              </a:rPr>
              <a:t>από </a:t>
            </a:r>
            <a:r>
              <a:rPr lang="el-GR" i="1" spc="15">
                <a:effectLst/>
                <a:latin typeface="Arial" panose="020B0604020202020204" pitchFamily="34" charset="0"/>
                <a:ea typeface="Arial" panose="020B0604020202020204" pitchFamily="34" charset="0"/>
              </a:rPr>
              <a:t>τα </a:t>
            </a:r>
            <a:r>
              <a:rPr lang="el-GR" i="1" spc="30">
                <a:effectLst/>
                <a:latin typeface="Arial" panose="020B0604020202020204" pitchFamily="34" charset="0"/>
                <a:ea typeface="Arial" panose="020B0604020202020204" pitchFamily="34" charset="0"/>
              </a:rPr>
              <a:t>γειτονικά </a:t>
            </a:r>
            <a:r>
              <a:rPr lang="el-GR" i="1" spc="20">
                <a:effectLst/>
                <a:latin typeface="Arial" panose="020B0604020202020204" pitchFamily="34" charset="0"/>
                <a:ea typeface="Arial" panose="020B0604020202020204" pitchFamily="34" charset="0"/>
              </a:rPr>
              <a:t>μας </a:t>
            </a:r>
            <a:r>
              <a:rPr lang="el-GR" i="1" spc="30">
                <a:effectLst/>
                <a:latin typeface="Arial" panose="020B0604020202020204" pitchFamily="34" charset="0"/>
                <a:ea typeface="Arial" panose="020B0604020202020204" pitchFamily="34" charset="0"/>
              </a:rPr>
              <a:t>φαινόμενα </a:t>
            </a:r>
            <a:r>
              <a:rPr lang="el-GR" i="1" spc="25">
                <a:effectLst/>
                <a:latin typeface="Arial" panose="020B0604020202020204" pitchFamily="34" charset="0"/>
                <a:ea typeface="Arial" panose="020B0604020202020204" pitchFamily="34" charset="0"/>
              </a:rPr>
              <a:t>μέχρι </a:t>
            </a:r>
            <a:r>
              <a:rPr lang="el-GR" i="1" spc="20">
                <a:effectLst/>
                <a:latin typeface="Arial" panose="020B0604020202020204" pitchFamily="34" charset="0"/>
                <a:ea typeface="Arial" panose="020B0604020202020204" pitchFamily="34" charset="0"/>
              </a:rPr>
              <a:t>την </a:t>
            </a:r>
            <a:r>
              <a:rPr lang="el-GR" i="1" spc="30">
                <a:effectLst/>
                <a:latin typeface="Arial" panose="020B0604020202020204" pitchFamily="34" charset="0"/>
                <a:ea typeface="Arial" panose="020B0604020202020204" pitchFamily="34" charset="0"/>
              </a:rPr>
              <a:t>απεραντοσύνη </a:t>
            </a:r>
            <a:r>
              <a:rPr lang="el-GR" i="1" spc="20">
                <a:effectLst/>
                <a:latin typeface="Arial" panose="020B0604020202020204" pitchFamily="34" charset="0"/>
                <a:ea typeface="Arial" panose="020B0604020202020204" pitchFamily="34" charset="0"/>
              </a:rPr>
              <a:t>του</a:t>
            </a:r>
            <a:r>
              <a:rPr lang="en-US" i="1" spc="20">
                <a:effectLst/>
                <a:latin typeface="Arial" panose="020B0604020202020204" pitchFamily="34" charset="0"/>
                <a:ea typeface="Arial" panose="020B0604020202020204" pitchFamily="34" charset="0"/>
              </a:rPr>
              <a:t> </a:t>
            </a:r>
            <a:r>
              <a:rPr lang="el-GR" i="1" spc="35">
                <a:effectLst/>
                <a:highlight>
                  <a:srgbClr val="FFFF00"/>
                </a:highlight>
                <a:latin typeface="Arial" panose="020B0604020202020204" pitchFamily="34" charset="0"/>
                <a:ea typeface="Arial" panose="020B0604020202020204" pitchFamily="34" charset="0"/>
              </a:rPr>
              <a:t>ολικο</a:t>
            </a:r>
            <a:r>
              <a:rPr lang="el-GR" i="1">
                <a:effectLst/>
                <a:highlight>
                  <a:srgbClr val="FFFF00"/>
                </a:highlight>
                <a:latin typeface="Arial" panose="020B0604020202020204" pitchFamily="34" charset="0"/>
                <a:ea typeface="Arial" panose="020B0604020202020204" pitchFamily="34" charset="0"/>
              </a:rPr>
              <a:t>ύ </a:t>
            </a:r>
            <a:r>
              <a:rPr lang="el-GR" i="1" spc="35">
                <a:effectLst/>
                <a:highlight>
                  <a:srgbClr val="FFFF00"/>
                </a:highlight>
                <a:latin typeface="Arial" panose="020B0604020202020204" pitchFamily="34" charset="0"/>
                <a:ea typeface="Arial" panose="020B0604020202020204" pitchFamily="34" charset="0"/>
              </a:rPr>
              <a:t>σύμπαντος</a:t>
            </a:r>
            <a:r>
              <a:rPr lang="el-GR" i="1">
                <a:effectLst/>
                <a:latin typeface="Arial" panose="020B0604020202020204" pitchFamily="34" charset="0"/>
                <a:ea typeface="Arial" panose="020B0604020202020204" pitchFamily="34" charset="0"/>
              </a:rPr>
              <a:t>.</a:t>
            </a:r>
          </a:p>
        </p:txBody>
      </p:sp>
    </p:spTree>
    <p:extLst>
      <p:ext uri="{BB962C8B-B14F-4D97-AF65-F5344CB8AC3E}">
        <p14:creationId xmlns:p14="http://schemas.microsoft.com/office/powerpoint/2010/main" val="19250921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B7EEDAA8-5451-ADA5-8E23-479BB976BCF2}"/>
              </a:ext>
            </a:extLst>
          </p:cNvPr>
          <p:cNvSpPr>
            <a:spLocks noGrp="1"/>
          </p:cNvSpPr>
          <p:nvPr>
            <p:ph type="title"/>
          </p:nvPr>
        </p:nvSpPr>
        <p:spPr>
          <a:xfrm>
            <a:off x="838200" y="365125"/>
            <a:ext cx="10515600" cy="1325563"/>
          </a:xfrm>
        </p:spPr>
        <p:txBody>
          <a:bodyPr>
            <a:normAutofit/>
          </a:bodyPr>
          <a:lstStyle/>
          <a:p>
            <a:r>
              <a:rPr lang="el-GR" sz="5400"/>
              <a:t>ΦΥΣΙΚΗ Β΄ Γυμνασίου: Πρόλογος</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Θέση περιεχομένου 2">
            <a:extLst>
              <a:ext uri="{FF2B5EF4-FFF2-40B4-BE49-F238E27FC236}">
                <a16:creationId xmlns:a16="http://schemas.microsoft.com/office/drawing/2014/main" id="{71243BD4-0247-393E-2004-E0FF6EDA85DC}"/>
              </a:ext>
            </a:extLst>
          </p:cNvPr>
          <p:cNvSpPr>
            <a:spLocks noGrp="1"/>
          </p:cNvSpPr>
          <p:nvPr>
            <p:ph idx="1"/>
          </p:nvPr>
        </p:nvSpPr>
        <p:spPr>
          <a:xfrm>
            <a:off x="838200" y="1929384"/>
            <a:ext cx="10515600" cy="4251960"/>
          </a:xfrm>
        </p:spPr>
        <p:txBody>
          <a:bodyPr>
            <a:normAutofit/>
          </a:bodyPr>
          <a:lstStyle/>
          <a:p>
            <a:r>
              <a:rPr lang="el-GR" sz="3200" dirty="0">
                <a:effectLst/>
                <a:latin typeface="Arial" panose="020B0604020202020204" pitchFamily="34" charset="0"/>
                <a:ea typeface="Arial" panose="020B0604020202020204" pitchFamily="34" charset="0"/>
              </a:rPr>
              <a:t>Οι μαθητές «αυριανοί» πολίτες;;;</a:t>
            </a:r>
          </a:p>
          <a:p>
            <a:r>
              <a:rPr lang="el-GR" sz="3200" dirty="0">
                <a:effectLst/>
                <a:latin typeface="Arial" panose="020B0604020202020204" pitchFamily="34" charset="0"/>
                <a:ea typeface="Arial" panose="020B0604020202020204" pitchFamily="34" charset="0"/>
              </a:rPr>
              <a:t>Τι είδους «εξοικείωση» με τον κ</a:t>
            </a:r>
            <a:r>
              <a:rPr lang="el-GR" sz="3200" dirty="0">
                <a:latin typeface="Arial" panose="020B0604020202020204" pitchFamily="34" charset="0"/>
                <a:ea typeface="Arial" panose="020B0604020202020204" pitchFamily="34" charset="0"/>
              </a:rPr>
              <a:t>όσμο στον οποίο ζεις;;;</a:t>
            </a:r>
          </a:p>
          <a:p>
            <a:r>
              <a:rPr lang="el-GR" sz="3200" dirty="0">
                <a:effectLst/>
                <a:latin typeface="Arial" panose="020B0604020202020204" pitchFamily="34" charset="0"/>
                <a:ea typeface="Arial" panose="020B0604020202020204" pitchFamily="34" charset="0"/>
              </a:rPr>
              <a:t>Ο «τεχνολογικός κόσμος» και ο «κόσμος της φυσικής πραγματικότητας»: «δύο κόσμοι»;;;</a:t>
            </a:r>
          </a:p>
          <a:p>
            <a:r>
              <a:rPr lang="el-GR" sz="3200" dirty="0">
                <a:latin typeface="Arial" panose="020B0604020202020204" pitchFamily="34" charset="0"/>
                <a:ea typeface="Arial" panose="020B0604020202020204" pitchFamily="34" charset="0"/>
              </a:rPr>
              <a:t>Ο </a:t>
            </a:r>
            <a:r>
              <a:rPr lang="el-GR" sz="3200" dirty="0">
                <a:effectLst/>
                <a:latin typeface="Arial" panose="020B0604020202020204" pitchFamily="34" charset="0"/>
                <a:ea typeface="Arial" panose="020B0604020202020204" pitchFamily="34" charset="0"/>
              </a:rPr>
              <a:t>«τεχνολογικός κόσμος» είναι πολύπλοκος;;;</a:t>
            </a:r>
          </a:p>
          <a:p>
            <a:r>
              <a:rPr lang="el-GR" sz="3200" dirty="0">
                <a:effectLst/>
                <a:latin typeface="Arial" panose="020B0604020202020204" pitchFamily="34" charset="0"/>
                <a:ea typeface="Arial" panose="020B0604020202020204" pitchFamily="34" charset="0"/>
              </a:rPr>
              <a:t>Ο «κόσμος της φυσικής πραγματικότητας» είναι αξιοθαύμαστος;;;</a:t>
            </a:r>
          </a:p>
          <a:p>
            <a:r>
              <a:rPr lang="el-GR" sz="3200" dirty="0">
                <a:latin typeface="Arial" panose="020B0604020202020204" pitchFamily="34" charset="0"/>
                <a:ea typeface="Arial" panose="020B0604020202020204" pitchFamily="34" charset="0"/>
              </a:rPr>
              <a:t>Τι είναι το «ολικό σύμπαν»;;;</a:t>
            </a:r>
            <a:endParaRPr lang="el-GR" sz="3200" dirty="0">
              <a:effectLst/>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2611726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B7EEDAA8-5451-ADA5-8E23-479BB976BCF2}"/>
              </a:ext>
            </a:extLst>
          </p:cNvPr>
          <p:cNvSpPr>
            <a:spLocks noGrp="1"/>
          </p:cNvSpPr>
          <p:nvPr>
            <p:ph type="title"/>
          </p:nvPr>
        </p:nvSpPr>
        <p:spPr>
          <a:xfrm>
            <a:off x="838200" y="365125"/>
            <a:ext cx="10515600" cy="1325563"/>
          </a:xfrm>
        </p:spPr>
        <p:txBody>
          <a:bodyPr>
            <a:normAutofit/>
          </a:bodyPr>
          <a:lstStyle/>
          <a:p>
            <a:r>
              <a:rPr lang="el-GR" sz="5400"/>
              <a:t>ΦΥΣΙΚΗ Β΄ Γυμνασίου: Πρόλογος</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Θέση περιεχομένου 2">
            <a:extLst>
              <a:ext uri="{FF2B5EF4-FFF2-40B4-BE49-F238E27FC236}">
                <a16:creationId xmlns:a16="http://schemas.microsoft.com/office/drawing/2014/main" id="{71243BD4-0247-393E-2004-E0FF6EDA85DC}"/>
              </a:ext>
            </a:extLst>
          </p:cNvPr>
          <p:cNvSpPr>
            <a:spLocks noGrp="1"/>
          </p:cNvSpPr>
          <p:nvPr>
            <p:ph idx="1"/>
          </p:nvPr>
        </p:nvSpPr>
        <p:spPr>
          <a:xfrm>
            <a:off x="838200" y="1929383"/>
            <a:ext cx="10515600" cy="4563491"/>
          </a:xfrm>
        </p:spPr>
        <p:txBody>
          <a:bodyPr>
            <a:noAutofit/>
          </a:bodyPr>
          <a:lstStyle/>
          <a:p>
            <a:pPr algn="just"/>
            <a:r>
              <a:rPr lang="el-GR" sz="2400" i="1" spc="25">
                <a:effectLst/>
                <a:latin typeface="Arial" panose="020B0604020202020204" pitchFamily="34" charset="0"/>
                <a:ea typeface="Arial" panose="020B0604020202020204" pitchFamily="34" charset="0"/>
              </a:rPr>
              <a:t>Επίσης είναι </a:t>
            </a:r>
            <a:r>
              <a:rPr lang="el-GR" sz="2400" i="1" spc="30">
                <a:effectLst/>
                <a:latin typeface="Arial" panose="020B0604020202020204" pitchFamily="34" charset="0"/>
                <a:ea typeface="Arial" panose="020B0604020202020204" pitchFamily="34" charset="0"/>
              </a:rPr>
              <a:t>αξιοσημείωτο </a:t>
            </a:r>
            <a:r>
              <a:rPr lang="el-GR" sz="2400" i="1" spc="20">
                <a:effectLst/>
                <a:latin typeface="Arial" panose="020B0604020202020204" pitchFamily="34" charset="0"/>
                <a:ea typeface="Arial" panose="020B0604020202020204" pitchFamily="34" charset="0"/>
              </a:rPr>
              <a:t>ότι εσύ </a:t>
            </a:r>
            <a:r>
              <a:rPr lang="el-GR" sz="2400" i="1">
                <a:effectLst/>
                <a:latin typeface="Arial" panose="020B0604020202020204" pitchFamily="34" charset="0"/>
                <a:ea typeface="Arial" panose="020B0604020202020204" pitchFamily="34" charset="0"/>
              </a:rPr>
              <a:t>ο </a:t>
            </a:r>
            <a:r>
              <a:rPr lang="el-GR" sz="2400" i="1" spc="30">
                <a:effectLst/>
                <a:latin typeface="Arial" panose="020B0604020202020204" pitchFamily="34" charset="0"/>
                <a:ea typeface="Arial" panose="020B0604020202020204" pitchFamily="34" charset="0"/>
              </a:rPr>
              <a:t>σημερινός μαθητής </a:t>
            </a:r>
            <a:r>
              <a:rPr lang="el-GR" sz="2400" i="1">
                <a:effectLst/>
                <a:latin typeface="Arial" panose="020B0604020202020204" pitchFamily="34" charset="0"/>
                <a:ea typeface="Arial" panose="020B0604020202020204" pitchFamily="34" charset="0"/>
              </a:rPr>
              <a:t>ή </a:t>
            </a:r>
            <a:r>
              <a:rPr lang="el-GR" sz="2400" i="1" spc="35">
                <a:effectLst/>
                <a:latin typeface="Arial" panose="020B0604020202020204" pitchFamily="34" charset="0"/>
                <a:ea typeface="Arial" panose="020B0604020202020204" pitchFamily="34" charset="0"/>
              </a:rPr>
              <a:t>σημεριν</a:t>
            </a:r>
            <a:r>
              <a:rPr lang="el-GR" sz="2400" i="1">
                <a:effectLst/>
                <a:latin typeface="Arial" panose="020B0604020202020204" pitchFamily="34" charset="0"/>
                <a:ea typeface="Arial" panose="020B0604020202020204" pitchFamily="34" charset="0"/>
              </a:rPr>
              <a:t>ή  </a:t>
            </a:r>
            <a:r>
              <a:rPr lang="el-GR" sz="2400" i="1" spc="-70">
                <a:effectLst/>
                <a:latin typeface="Arial" panose="020B0604020202020204" pitchFamily="34" charset="0"/>
                <a:ea typeface="Arial" panose="020B0604020202020204" pitchFamily="34" charset="0"/>
              </a:rPr>
              <a:t> </a:t>
            </a:r>
            <a:r>
              <a:rPr lang="el-GR" sz="2400" i="1" spc="35">
                <a:effectLst/>
                <a:latin typeface="Arial" panose="020B0604020202020204" pitchFamily="34" charset="0"/>
                <a:ea typeface="Arial" panose="020B0604020202020204" pitchFamily="34" charset="0"/>
              </a:rPr>
              <a:t>μαθήτρια</a:t>
            </a:r>
            <a:r>
              <a:rPr lang="el-GR" sz="2400" i="1">
                <a:effectLst/>
                <a:latin typeface="Arial" panose="020B0604020202020204" pitchFamily="34" charset="0"/>
                <a:ea typeface="Arial" panose="020B0604020202020204" pitchFamily="34" charset="0"/>
              </a:rPr>
              <a:t>, </a:t>
            </a:r>
            <a:r>
              <a:rPr lang="el-GR" sz="2400" i="1" spc="35">
                <a:effectLst/>
                <a:latin typeface="Arial" panose="020B0604020202020204" pitchFamily="34" charset="0"/>
                <a:ea typeface="Arial" panose="020B0604020202020204" pitchFamily="34" charset="0"/>
              </a:rPr>
              <a:t>ω</a:t>
            </a:r>
            <a:r>
              <a:rPr lang="el-GR" sz="2400" i="1">
                <a:effectLst/>
                <a:latin typeface="Arial" panose="020B0604020202020204" pitchFamily="34" charset="0"/>
                <a:ea typeface="Arial" panose="020B0604020202020204" pitchFamily="34" charset="0"/>
              </a:rPr>
              <a:t>ς </a:t>
            </a:r>
            <a:r>
              <a:rPr lang="el-GR" sz="2400" i="1" spc="35">
                <a:effectLst/>
                <a:latin typeface="Arial" panose="020B0604020202020204" pitchFamily="34" charset="0"/>
                <a:ea typeface="Arial" panose="020B0604020202020204" pitchFamily="34" charset="0"/>
              </a:rPr>
              <a:t>αυριανό</a:t>
            </a:r>
            <a:r>
              <a:rPr lang="el-GR" sz="2400" i="1">
                <a:effectLst/>
                <a:latin typeface="Arial" panose="020B0604020202020204" pitchFamily="34" charset="0"/>
                <a:ea typeface="Arial" panose="020B0604020202020204" pitchFamily="34" charset="0"/>
              </a:rPr>
              <a:t>ς </a:t>
            </a:r>
            <a:r>
              <a:rPr lang="el-GR" sz="2400" i="1" spc="35">
                <a:effectLst/>
                <a:latin typeface="Arial" panose="020B0604020202020204" pitchFamily="34" charset="0"/>
                <a:ea typeface="Arial" panose="020B0604020202020204" pitchFamily="34" charset="0"/>
              </a:rPr>
              <a:t>δημοκρατικό</a:t>
            </a:r>
            <a:r>
              <a:rPr lang="el-GR" sz="2400" i="1">
                <a:effectLst/>
                <a:latin typeface="Arial" panose="020B0604020202020204" pitchFamily="34" charset="0"/>
                <a:ea typeface="Arial" panose="020B0604020202020204" pitchFamily="34" charset="0"/>
              </a:rPr>
              <a:t>ς </a:t>
            </a:r>
            <a:r>
              <a:rPr lang="el-GR" sz="2400" i="1" spc="35">
                <a:effectLst/>
                <a:latin typeface="Arial" panose="020B0604020202020204" pitchFamily="34" charset="0"/>
                <a:ea typeface="Arial" panose="020B0604020202020204" pitchFamily="34" charset="0"/>
              </a:rPr>
              <a:t>πολίτη</a:t>
            </a:r>
            <a:r>
              <a:rPr lang="el-GR" sz="2400" i="1">
                <a:effectLst/>
                <a:latin typeface="Arial" panose="020B0604020202020204" pitchFamily="34" charset="0"/>
                <a:ea typeface="Arial" panose="020B0604020202020204" pitchFamily="34" charset="0"/>
              </a:rPr>
              <a:t>ς </a:t>
            </a:r>
            <a:r>
              <a:rPr lang="el-GR" sz="2400" i="1" spc="35">
                <a:effectLst/>
                <a:latin typeface="Arial" panose="020B0604020202020204" pitchFamily="34" charset="0"/>
                <a:ea typeface="Arial" panose="020B0604020202020204" pitchFamily="34" charset="0"/>
              </a:rPr>
              <a:t>θ</a:t>
            </a:r>
            <a:r>
              <a:rPr lang="el-GR" sz="2400" i="1">
                <a:effectLst/>
                <a:latin typeface="Arial" panose="020B0604020202020204" pitchFamily="34" charset="0"/>
                <a:ea typeface="Arial" panose="020B0604020202020204" pitchFamily="34" charset="0"/>
              </a:rPr>
              <a:t>α </a:t>
            </a:r>
            <a:r>
              <a:rPr lang="el-GR" sz="2400" i="1" spc="35">
                <a:effectLst/>
                <a:latin typeface="Arial" panose="020B0604020202020204" pitchFamily="34" charset="0"/>
                <a:ea typeface="Arial" panose="020B0604020202020204" pitchFamily="34" charset="0"/>
              </a:rPr>
              <a:t>κλη</a:t>
            </a:r>
            <a:r>
              <a:rPr lang="el-GR" sz="2400" i="1" spc="25">
                <a:effectLst/>
                <a:latin typeface="Arial" panose="020B0604020202020204" pitchFamily="34" charset="0"/>
                <a:ea typeface="Arial" panose="020B0604020202020204" pitchFamily="34" charset="0"/>
              </a:rPr>
              <a:t>θείς </a:t>
            </a:r>
            <a:r>
              <a:rPr lang="el-GR" sz="2400" i="1" spc="15">
                <a:effectLst/>
                <a:latin typeface="Arial" panose="020B0604020202020204" pitchFamily="34" charset="0"/>
                <a:ea typeface="Arial" panose="020B0604020202020204" pitchFamily="34" charset="0"/>
              </a:rPr>
              <a:t>με </a:t>
            </a:r>
            <a:r>
              <a:rPr lang="el-GR" sz="2400" i="1" spc="30">
                <a:effectLst/>
                <a:latin typeface="Arial" panose="020B0604020202020204" pitchFamily="34" charset="0"/>
                <a:ea typeface="Arial" panose="020B0604020202020204" pitchFamily="34" charset="0"/>
              </a:rPr>
              <a:t>διάφορους τρόπους </a:t>
            </a:r>
            <a:r>
              <a:rPr lang="el-GR" sz="2400" i="1" spc="15">
                <a:effectLst/>
                <a:latin typeface="Arial" panose="020B0604020202020204" pitchFamily="34" charset="0"/>
                <a:ea typeface="Arial" panose="020B0604020202020204" pitchFamily="34" charset="0"/>
              </a:rPr>
              <a:t>να </a:t>
            </a:r>
            <a:r>
              <a:rPr lang="el-GR" sz="2400" i="1" spc="25">
                <a:effectLst/>
                <a:latin typeface="Arial" panose="020B0604020202020204" pitchFamily="34" charset="0"/>
                <a:ea typeface="Arial" panose="020B0604020202020204" pitchFamily="34" charset="0"/>
              </a:rPr>
              <a:t>λάβεις μέρος </a:t>
            </a:r>
            <a:r>
              <a:rPr lang="el-GR" sz="2400" i="1" spc="20">
                <a:effectLst/>
                <a:latin typeface="Arial" panose="020B0604020202020204" pitchFamily="34" charset="0"/>
                <a:ea typeface="Arial" panose="020B0604020202020204" pitchFamily="34" charset="0"/>
              </a:rPr>
              <a:t>στη </a:t>
            </a:r>
            <a:r>
              <a:rPr lang="el-GR" sz="2400" i="1" spc="25">
                <a:effectLst/>
                <a:latin typeface="Arial" panose="020B0604020202020204" pitchFamily="34" charset="0"/>
                <a:ea typeface="Arial" panose="020B0604020202020204" pitchFamily="34" charset="0"/>
              </a:rPr>
              <a:t>λήψη αποφάσεων </a:t>
            </a:r>
            <a:r>
              <a:rPr lang="el-GR" sz="2400" i="1" spc="20">
                <a:effectLst/>
                <a:latin typeface="Arial" panose="020B0604020202020204" pitchFamily="34" charset="0"/>
                <a:ea typeface="Arial" panose="020B0604020202020204" pitchFamily="34" charset="0"/>
              </a:rPr>
              <a:t>για </a:t>
            </a:r>
            <a:r>
              <a:rPr lang="el-GR" sz="2400" i="1" spc="25">
                <a:effectLst/>
                <a:latin typeface="Arial" panose="020B0604020202020204" pitchFamily="34" charset="0"/>
                <a:ea typeface="Arial" panose="020B0604020202020204" pitchFamily="34" charset="0"/>
              </a:rPr>
              <a:t>μεγάλα θέματα </a:t>
            </a:r>
            <a:r>
              <a:rPr lang="el-GR" sz="2400" i="1" spc="20">
                <a:effectLst/>
                <a:latin typeface="Arial" panose="020B0604020202020204" pitchFamily="34" charset="0"/>
                <a:ea typeface="Arial" panose="020B0604020202020204" pitchFamily="34" charset="0"/>
              </a:rPr>
              <a:t>που  </a:t>
            </a:r>
            <a:r>
              <a:rPr lang="el-GR" sz="2400" i="1" spc="30">
                <a:effectLst/>
                <a:latin typeface="Arial" panose="020B0604020202020204" pitchFamily="34" charset="0"/>
                <a:ea typeface="Arial" panose="020B0604020202020204" pitchFamily="34" charset="0"/>
              </a:rPr>
              <a:t>σχετίζονται </a:t>
            </a:r>
            <a:r>
              <a:rPr lang="el-GR" sz="2400" i="1" spc="15">
                <a:effectLst/>
                <a:latin typeface="Arial" panose="020B0604020202020204" pitchFamily="34" charset="0"/>
                <a:ea typeface="Arial" panose="020B0604020202020204" pitchFamily="34" charset="0"/>
              </a:rPr>
              <a:t>με </a:t>
            </a:r>
            <a:r>
              <a:rPr lang="el-GR" sz="2400" i="1" spc="20">
                <a:effectLst/>
                <a:latin typeface="Arial" panose="020B0604020202020204" pitchFamily="34" charset="0"/>
                <a:ea typeface="Arial" panose="020B0604020202020204" pitchFamily="34" charset="0"/>
              </a:rPr>
              <a:t>την </a:t>
            </a:r>
            <a:r>
              <a:rPr lang="el-GR" sz="2400" i="1" spc="30">
                <a:effectLst/>
                <a:latin typeface="Arial" panose="020B0604020202020204" pitchFamily="34" charset="0"/>
                <a:ea typeface="Arial" panose="020B0604020202020204" pitchFamily="34" charset="0"/>
              </a:rPr>
              <a:t>ποιότητα</a:t>
            </a:r>
            <a:r>
              <a:rPr lang="el-GR" sz="2400" i="1" spc="385">
                <a:latin typeface="Arial" panose="020B0604020202020204" pitchFamily="34" charset="0"/>
                <a:ea typeface="Arial" panose="020B0604020202020204" pitchFamily="34" charset="0"/>
              </a:rPr>
              <a:t> </a:t>
            </a:r>
            <a:r>
              <a:rPr lang="el-GR" sz="2400" i="1" spc="20">
                <a:effectLst/>
                <a:latin typeface="Arial" panose="020B0604020202020204" pitchFamily="34" charset="0"/>
                <a:ea typeface="Arial" panose="020B0604020202020204" pitchFamily="34" charset="0"/>
              </a:rPr>
              <a:t>της </a:t>
            </a:r>
            <a:r>
              <a:rPr lang="el-GR" sz="2400" i="1" spc="25">
                <a:effectLst/>
                <a:latin typeface="Arial" panose="020B0604020202020204" pitchFamily="34" charset="0"/>
                <a:ea typeface="Arial" panose="020B0604020202020204" pitchFamily="34" charset="0"/>
              </a:rPr>
              <a:t>ζωής σου, όπως είναι </a:t>
            </a:r>
            <a:r>
              <a:rPr lang="el-GR" sz="2400" i="1" spc="15">
                <a:effectLst/>
                <a:latin typeface="Arial" panose="020B0604020202020204" pitchFamily="34" charset="0"/>
                <a:ea typeface="Arial" panose="020B0604020202020204" pitchFamily="34" charset="0"/>
              </a:rPr>
              <a:t>οι </a:t>
            </a:r>
            <a:r>
              <a:rPr lang="el-GR" sz="2400" i="1" spc="30">
                <a:effectLst/>
                <a:latin typeface="Arial" panose="020B0604020202020204" pitchFamily="34" charset="0"/>
                <a:ea typeface="Arial" panose="020B0604020202020204" pitchFamily="34" charset="0"/>
              </a:rPr>
              <a:t>επιπτώσεις </a:t>
            </a:r>
            <a:r>
              <a:rPr lang="el-GR" sz="2400" i="1" spc="20">
                <a:effectLst/>
                <a:latin typeface="Arial" panose="020B0604020202020204" pitchFamily="34" charset="0"/>
                <a:ea typeface="Arial" panose="020B0604020202020204" pitchFamily="34" charset="0"/>
              </a:rPr>
              <a:t>του </a:t>
            </a:r>
            <a:r>
              <a:rPr lang="el-GR" sz="2400" i="1" spc="30">
                <a:effectLst/>
                <a:latin typeface="Arial" panose="020B0604020202020204" pitchFamily="34" charset="0"/>
                <a:ea typeface="Arial" panose="020B0604020202020204" pitchFamily="34" charset="0"/>
              </a:rPr>
              <a:t>φαινομένου </a:t>
            </a:r>
            <a:r>
              <a:rPr lang="el-GR" sz="2400" i="1" spc="20">
                <a:effectLst/>
                <a:latin typeface="Arial" panose="020B0604020202020204" pitchFamily="34" charset="0"/>
                <a:ea typeface="Arial" panose="020B0604020202020204" pitchFamily="34" charset="0"/>
              </a:rPr>
              <a:t>του </a:t>
            </a:r>
            <a:r>
              <a:rPr lang="el-GR" sz="2400" i="1" spc="35">
                <a:effectLst/>
                <a:latin typeface="Arial" panose="020B0604020202020204" pitchFamily="34" charset="0"/>
                <a:ea typeface="Arial" panose="020B0604020202020204" pitchFamily="34" charset="0"/>
              </a:rPr>
              <a:t>θερμοκηπίου</a:t>
            </a:r>
            <a:r>
              <a:rPr lang="el-GR" sz="2400" i="1">
                <a:effectLst/>
                <a:latin typeface="Arial" panose="020B0604020202020204" pitchFamily="34" charset="0"/>
                <a:ea typeface="Arial" panose="020B0604020202020204" pitchFamily="34" charset="0"/>
              </a:rPr>
              <a:t>, </a:t>
            </a:r>
            <a:r>
              <a:rPr lang="el-GR" sz="2400" i="1" spc="-120">
                <a:effectLst/>
                <a:latin typeface="Arial" panose="020B0604020202020204" pitchFamily="34" charset="0"/>
                <a:ea typeface="Arial" panose="020B0604020202020204" pitchFamily="34" charset="0"/>
              </a:rPr>
              <a:t> </a:t>
            </a:r>
            <a:r>
              <a:rPr lang="el-GR" sz="2400" i="1" spc="35">
                <a:effectLst/>
                <a:latin typeface="Arial" panose="020B0604020202020204" pitchFamily="34" charset="0"/>
                <a:ea typeface="Arial" panose="020B0604020202020204" pitchFamily="34" charset="0"/>
              </a:rPr>
              <a:t>τη</a:t>
            </a:r>
            <a:r>
              <a:rPr lang="el-GR" sz="2400" i="1">
                <a:effectLst/>
                <a:latin typeface="Arial" panose="020B0604020202020204" pitchFamily="34" charset="0"/>
                <a:ea typeface="Arial" panose="020B0604020202020204" pitchFamily="34" charset="0"/>
              </a:rPr>
              <a:t>ς </a:t>
            </a:r>
            <a:r>
              <a:rPr lang="el-GR" sz="2400" i="1" spc="35">
                <a:effectLst/>
                <a:latin typeface="Arial" panose="020B0604020202020204" pitchFamily="34" charset="0"/>
                <a:ea typeface="Arial" panose="020B0604020202020204" pitchFamily="34" charset="0"/>
              </a:rPr>
              <a:t>γενετική</a:t>
            </a:r>
            <a:r>
              <a:rPr lang="el-GR" sz="2400" i="1">
                <a:effectLst/>
                <a:latin typeface="Arial" panose="020B0604020202020204" pitchFamily="34" charset="0"/>
                <a:ea typeface="Arial" panose="020B0604020202020204" pitchFamily="34" charset="0"/>
              </a:rPr>
              <a:t>ς </a:t>
            </a:r>
            <a:r>
              <a:rPr lang="el-GR" sz="2400" i="1" spc="35">
                <a:effectLst/>
                <a:latin typeface="Arial" panose="020B0604020202020204" pitchFamily="34" charset="0"/>
                <a:ea typeface="Arial" panose="020B0604020202020204" pitchFamily="34" charset="0"/>
              </a:rPr>
              <a:t>τροποποίηση</a:t>
            </a:r>
            <a:r>
              <a:rPr lang="el-GR" sz="2400" i="1">
                <a:effectLst/>
                <a:latin typeface="Arial" panose="020B0604020202020204" pitchFamily="34" charset="0"/>
                <a:ea typeface="Arial" panose="020B0604020202020204" pitchFamily="34" charset="0"/>
              </a:rPr>
              <a:t>ς </a:t>
            </a:r>
            <a:r>
              <a:rPr lang="el-GR" sz="2400" i="1" spc="35">
                <a:effectLst/>
                <a:latin typeface="Arial" panose="020B0604020202020204" pitchFamily="34" charset="0"/>
                <a:ea typeface="Arial" panose="020B0604020202020204" pitchFamily="34" charset="0"/>
              </a:rPr>
              <a:t>τω</a:t>
            </a:r>
            <a:r>
              <a:rPr lang="el-GR" sz="2400" i="1">
                <a:effectLst/>
                <a:latin typeface="Arial" panose="020B0604020202020204" pitchFamily="34" charset="0"/>
                <a:ea typeface="Arial" panose="020B0604020202020204" pitchFamily="34" charset="0"/>
              </a:rPr>
              <a:t>ν   </a:t>
            </a:r>
            <a:r>
              <a:rPr lang="el-GR" sz="2400" i="1" spc="-120">
                <a:effectLst/>
                <a:latin typeface="Arial" panose="020B0604020202020204" pitchFamily="34" charset="0"/>
                <a:ea typeface="Arial" panose="020B0604020202020204" pitchFamily="34" charset="0"/>
              </a:rPr>
              <a:t> </a:t>
            </a:r>
            <a:r>
              <a:rPr lang="el-GR" sz="2400" i="1" spc="35">
                <a:effectLst/>
                <a:latin typeface="Arial" panose="020B0604020202020204" pitchFamily="34" charset="0"/>
                <a:ea typeface="Arial" panose="020B0604020202020204" pitchFamily="34" charset="0"/>
              </a:rPr>
              <a:t>τροφίμων</a:t>
            </a:r>
            <a:r>
              <a:rPr lang="el-GR" sz="2400" i="1">
                <a:effectLst/>
                <a:latin typeface="Arial" panose="020B0604020202020204" pitchFamily="34" charset="0"/>
                <a:ea typeface="Arial" panose="020B0604020202020204" pitchFamily="34" charset="0"/>
              </a:rPr>
              <a:t>, </a:t>
            </a:r>
            <a:r>
              <a:rPr lang="el-GR" sz="2400" i="1" spc="35">
                <a:effectLst/>
                <a:latin typeface="Arial" panose="020B0604020202020204" pitchFamily="34" charset="0"/>
                <a:ea typeface="Arial" panose="020B0604020202020204" pitchFamily="34" charset="0"/>
              </a:rPr>
              <a:t>τη</a:t>
            </a:r>
            <a:r>
              <a:rPr lang="el-GR" sz="2400" i="1">
                <a:effectLst/>
                <a:latin typeface="Arial" panose="020B0604020202020204" pitchFamily="34" charset="0"/>
                <a:ea typeface="Arial" panose="020B0604020202020204" pitchFamily="34" charset="0"/>
              </a:rPr>
              <a:t>ς </a:t>
            </a:r>
            <a:r>
              <a:rPr lang="el-GR" sz="2400" i="1" spc="25">
                <a:effectLst/>
                <a:latin typeface="Arial" panose="020B0604020202020204" pitchFamily="34" charset="0"/>
                <a:ea typeface="Arial" panose="020B0604020202020204" pitchFamily="34" charset="0"/>
              </a:rPr>
              <a:t>χρήσης </a:t>
            </a:r>
            <a:r>
              <a:rPr lang="el-GR" sz="2400" i="1" spc="30">
                <a:effectLst/>
                <a:latin typeface="Arial" panose="020B0604020202020204" pitchFamily="34" charset="0"/>
                <a:ea typeface="Arial" panose="020B0604020202020204" pitchFamily="34" charset="0"/>
              </a:rPr>
              <a:t>συμβατικών </a:t>
            </a:r>
            <a:r>
              <a:rPr lang="el-GR" sz="2400" i="1" spc="20">
                <a:effectLst/>
                <a:latin typeface="Arial" panose="020B0604020202020204" pitchFamily="34" charset="0"/>
                <a:ea typeface="Arial" panose="020B0604020202020204" pitchFamily="34" charset="0"/>
              </a:rPr>
              <a:t>και </a:t>
            </a:r>
            <a:r>
              <a:rPr lang="el-GR" sz="2400" i="1" spc="25">
                <a:effectLst/>
                <a:latin typeface="Arial" panose="020B0604020202020204" pitchFamily="34" charset="0"/>
                <a:ea typeface="Arial" panose="020B0604020202020204" pitchFamily="34" charset="0"/>
              </a:rPr>
              <a:t>νέων πηγών </a:t>
            </a:r>
            <a:r>
              <a:rPr lang="el-GR" sz="2400" i="1" spc="30">
                <a:effectLst/>
                <a:latin typeface="Arial" panose="020B0604020202020204" pitchFamily="34" charset="0"/>
                <a:ea typeface="Arial" panose="020B0604020202020204" pitchFamily="34" charset="0"/>
              </a:rPr>
              <a:t>ενέργειας, περιλαμβανο</a:t>
            </a:r>
            <a:r>
              <a:rPr lang="el-GR" sz="2400" i="1" spc="25">
                <a:effectLst/>
                <a:latin typeface="Arial" panose="020B0604020202020204" pitchFamily="34" charset="0"/>
                <a:ea typeface="Arial" panose="020B0604020202020204" pitchFamily="34" charset="0"/>
              </a:rPr>
              <a:t>μένης </a:t>
            </a:r>
            <a:r>
              <a:rPr lang="el-GR" sz="2400" i="1" spc="20">
                <a:effectLst/>
                <a:latin typeface="Arial" panose="020B0604020202020204" pitchFamily="34" charset="0"/>
                <a:ea typeface="Arial" panose="020B0604020202020204" pitchFamily="34" charset="0"/>
              </a:rPr>
              <a:t>και της </a:t>
            </a:r>
            <a:r>
              <a:rPr lang="el-GR" sz="2400" i="1" spc="30">
                <a:effectLst/>
                <a:latin typeface="Arial" panose="020B0604020202020204" pitchFamily="34" charset="0"/>
                <a:ea typeface="Arial" panose="020B0604020202020204" pitchFamily="34" charset="0"/>
              </a:rPr>
              <a:t>πυρηνικής. </a:t>
            </a:r>
            <a:r>
              <a:rPr lang="el-GR" sz="2400" i="1" spc="20">
                <a:effectLst/>
                <a:latin typeface="Arial" panose="020B0604020202020204" pitchFamily="34" charset="0"/>
                <a:ea typeface="Arial" panose="020B0604020202020204" pitchFamily="34" charset="0"/>
              </a:rPr>
              <a:t>Για </a:t>
            </a:r>
            <a:r>
              <a:rPr lang="el-GR" sz="2400" i="1" spc="15">
                <a:effectLst/>
                <a:latin typeface="Arial" panose="020B0604020202020204" pitchFamily="34" charset="0"/>
                <a:ea typeface="Arial" panose="020B0604020202020204" pitchFamily="34" charset="0"/>
              </a:rPr>
              <a:t>να </a:t>
            </a:r>
            <a:r>
              <a:rPr lang="el-GR" sz="2400" i="1" spc="20">
                <a:effectLst/>
                <a:latin typeface="Arial" panose="020B0604020202020204" pitchFamily="34" charset="0"/>
                <a:ea typeface="Arial" panose="020B0604020202020204" pitchFamily="34" charset="0"/>
              </a:rPr>
              <a:t>έχεις </a:t>
            </a:r>
            <a:r>
              <a:rPr lang="el-GR" sz="2400" i="1" spc="15">
                <a:effectLst/>
                <a:latin typeface="Arial" panose="020B0604020202020204" pitchFamily="34" charset="0"/>
                <a:ea typeface="Arial" panose="020B0604020202020204" pitchFamily="34" charset="0"/>
              </a:rPr>
              <a:t>ως </a:t>
            </a:r>
            <a:r>
              <a:rPr lang="el-GR" sz="2400" i="1" spc="25">
                <a:effectLst/>
                <a:latin typeface="Arial" panose="020B0604020202020204" pitchFamily="34" charset="0"/>
                <a:ea typeface="Arial" panose="020B0604020202020204" pitchFamily="34" charset="0"/>
              </a:rPr>
              <a:t>πολίτης </a:t>
            </a:r>
            <a:r>
              <a:rPr lang="el-GR" sz="2400" i="1" spc="20">
                <a:effectLst/>
                <a:latin typeface="Arial" panose="020B0604020202020204" pitchFamily="34" charset="0"/>
                <a:ea typeface="Arial" panose="020B0604020202020204" pitchFamily="34" charset="0"/>
              </a:rPr>
              <a:t>σωστή  στά</a:t>
            </a:r>
            <a:r>
              <a:rPr lang="el-GR" sz="2400" i="1" spc="15">
                <a:effectLst/>
                <a:latin typeface="Arial" panose="020B0604020202020204" pitchFamily="34" charset="0"/>
                <a:ea typeface="Arial" panose="020B0604020202020204" pitchFamily="34" charset="0"/>
              </a:rPr>
              <a:t>ση </a:t>
            </a:r>
            <a:r>
              <a:rPr lang="el-GR" sz="2400" i="1" spc="25">
                <a:effectLst/>
                <a:latin typeface="Arial" panose="020B0604020202020204" pitchFamily="34" charset="0"/>
                <a:ea typeface="Arial" panose="020B0604020202020204" pitchFamily="34" charset="0"/>
              </a:rPr>
              <a:t>απέναντι </a:t>
            </a:r>
            <a:r>
              <a:rPr lang="el-GR" sz="2400" i="1" spc="15">
                <a:effectLst/>
                <a:latin typeface="Arial" panose="020B0604020202020204" pitchFamily="34" charset="0"/>
                <a:ea typeface="Arial" panose="020B0604020202020204" pitchFamily="34" charset="0"/>
              </a:rPr>
              <a:t>σε </a:t>
            </a:r>
            <a:r>
              <a:rPr lang="el-GR" sz="2400" i="1" spc="20">
                <a:effectLst/>
                <a:latin typeface="Arial" panose="020B0604020202020204" pitchFamily="34" charset="0"/>
                <a:ea typeface="Arial" panose="020B0604020202020204" pitchFamily="34" charset="0"/>
              </a:rPr>
              <a:t>όλα αυτά </a:t>
            </a:r>
            <a:r>
              <a:rPr lang="el-GR" sz="2400" i="1" spc="15">
                <a:effectLst/>
                <a:latin typeface="Arial" panose="020B0604020202020204" pitchFamily="34" charset="0"/>
                <a:ea typeface="Arial" panose="020B0604020202020204" pitchFamily="34" charset="0"/>
              </a:rPr>
              <a:t>τα  </a:t>
            </a:r>
            <a:r>
              <a:rPr lang="el-GR" sz="2400" i="1" spc="25">
                <a:effectLst/>
                <a:latin typeface="Arial" panose="020B0604020202020204" pitchFamily="34" charset="0"/>
                <a:ea typeface="Arial" panose="020B0604020202020204" pitchFamily="34" charset="0"/>
              </a:rPr>
              <a:t>σημαντικά ζητήματα </a:t>
            </a:r>
            <a:r>
              <a:rPr lang="el-GR" sz="2400" i="1" spc="20">
                <a:effectLst/>
                <a:latin typeface="Arial" panose="020B0604020202020204" pitchFamily="34" charset="0"/>
                <a:ea typeface="Arial" panose="020B0604020202020204" pitchFamily="34" charset="0"/>
              </a:rPr>
              <a:t>που </a:t>
            </a:r>
            <a:r>
              <a:rPr lang="el-GR" sz="2400" i="1" spc="25">
                <a:effectLst/>
                <a:latin typeface="Arial" panose="020B0604020202020204" pitchFamily="34" charset="0"/>
                <a:ea typeface="Arial" panose="020B0604020202020204" pitchFamily="34" charset="0"/>
              </a:rPr>
              <a:t>αφορούν </a:t>
            </a:r>
            <a:r>
              <a:rPr lang="el-GR" sz="2400" i="1" spc="20">
                <a:effectLst/>
                <a:latin typeface="Arial" panose="020B0604020202020204" pitchFamily="34" charset="0"/>
                <a:ea typeface="Arial" panose="020B0604020202020204" pitchFamily="34" charset="0"/>
              </a:rPr>
              <a:t>όλη την </a:t>
            </a:r>
            <a:r>
              <a:rPr lang="el-GR" sz="2400" i="1" spc="25">
                <a:effectLst/>
                <a:latin typeface="Arial" panose="020B0604020202020204" pitchFamily="34" charset="0"/>
                <a:ea typeface="Arial" panose="020B0604020202020204" pitchFamily="34" charset="0"/>
              </a:rPr>
              <a:t>κοινωνία </a:t>
            </a:r>
            <a:r>
              <a:rPr lang="el-GR" sz="2400" i="1" spc="15">
                <a:effectLst/>
                <a:latin typeface="Arial" panose="020B0604020202020204" pitchFamily="34" charset="0"/>
                <a:ea typeface="Arial" panose="020B0604020202020204" pitchFamily="34" charset="0"/>
              </a:rPr>
              <a:t>θα </a:t>
            </a:r>
            <a:r>
              <a:rPr lang="el-GR" sz="2400" i="1" spc="25">
                <a:effectLst/>
                <a:latin typeface="Arial" panose="020B0604020202020204" pitchFamily="34" charset="0"/>
                <a:ea typeface="Arial" panose="020B0604020202020204" pitchFamily="34" charset="0"/>
              </a:rPr>
              <a:t>πρέπει απαραιτήτως </a:t>
            </a:r>
            <a:r>
              <a:rPr lang="el-GR" sz="2400" i="1" spc="15">
                <a:effectLst/>
                <a:latin typeface="Arial" panose="020B0604020202020204" pitchFamily="34" charset="0"/>
                <a:ea typeface="Arial" panose="020B0604020202020204" pitchFamily="34" charset="0"/>
              </a:rPr>
              <a:t>να </a:t>
            </a:r>
            <a:r>
              <a:rPr lang="el-GR" sz="2400" i="1" spc="25">
                <a:effectLst/>
                <a:latin typeface="Arial" panose="020B0604020202020204" pitchFamily="34" charset="0"/>
                <a:ea typeface="Arial" panose="020B0604020202020204" pitchFamily="34" charset="0"/>
              </a:rPr>
              <a:t>μπορείς </a:t>
            </a:r>
            <a:r>
              <a:rPr lang="el-GR" sz="2400" i="1" spc="15">
                <a:effectLst/>
                <a:latin typeface="Arial" panose="020B0604020202020204" pitchFamily="34" charset="0"/>
                <a:ea typeface="Arial" panose="020B0604020202020204" pitchFamily="34" charset="0"/>
              </a:rPr>
              <a:t>να </a:t>
            </a:r>
            <a:r>
              <a:rPr lang="el-GR" sz="2400" i="1" spc="20">
                <a:effectLst/>
                <a:latin typeface="Arial" panose="020B0604020202020204" pitchFamily="34" charset="0"/>
                <a:ea typeface="Arial" panose="020B0604020202020204" pitchFamily="34" charset="0"/>
              </a:rPr>
              <a:t>κατα</a:t>
            </a:r>
            <a:r>
              <a:rPr lang="el-GR" sz="2400" i="1" spc="30">
                <a:effectLst/>
                <a:latin typeface="Arial" panose="020B0604020202020204" pitchFamily="34" charset="0"/>
                <a:ea typeface="Arial" panose="020B0604020202020204" pitchFamily="34" charset="0"/>
              </a:rPr>
              <a:t>λαβαίνει</a:t>
            </a:r>
            <a:r>
              <a:rPr lang="el-GR" sz="2400" i="1">
                <a:effectLst/>
                <a:latin typeface="Arial" panose="020B0604020202020204" pitchFamily="34" charset="0"/>
                <a:ea typeface="Arial" panose="020B0604020202020204" pitchFamily="34" charset="0"/>
              </a:rPr>
              <a:t>ς </a:t>
            </a:r>
            <a:r>
              <a:rPr lang="el-GR" sz="2400" i="1" spc="30">
                <a:effectLst/>
                <a:latin typeface="Arial" panose="020B0604020202020204" pitchFamily="34" charset="0"/>
                <a:ea typeface="Arial" panose="020B0604020202020204" pitchFamily="34" charset="0"/>
              </a:rPr>
              <a:t>τ</a:t>
            </a:r>
            <a:r>
              <a:rPr lang="el-GR" sz="2400" i="1">
                <a:effectLst/>
                <a:latin typeface="Arial" panose="020B0604020202020204" pitchFamily="34" charset="0"/>
                <a:ea typeface="Arial" panose="020B0604020202020204" pitchFamily="34" charset="0"/>
              </a:rPr>
              <a:t>η   </a:t>
            </a:r>
            <a:r>
              <a:rPr lang="el-GR" sz="2400" i="1" spc="5">
                <a:effectLst/>
                <a:latin typeface="Arial" panose="020B0604020202020204" pitchFamily="34" charset="0"/>
                <a:ea typeface="Arial" panose="020B0604020202020204" pitchFamily="34" charset="0"/>
              </a:rPr>
              <a:t> </a:t>
            </a:r>
            <a:r>
              <a:rPr lang="el-GR" sz="2400" i="1" spc="30">
                <a:effectLst/>
                <a:latin typeface="Arial" panose="020B0604020202020204" pitchFamily="34" charset="0"/>
                <a:ea typeface="Arial" panose="020B0604020202020204" pitchFamily="34" charset="0"/>
              </a:rPr>
              <a:t>βασικ</a:t>
            </a:r>
            <a:r>
              <a:rPr lang="el-GR" sz="2400" i="1">
                <a:effectLst/>
                <a:latin typeface="Arial" panose="020B0604020202020204" pitchFamily="34" charset="0"/>
                <a:ea typeface="Arial" panose="020B0604020202020204" pitchFamily="34" charset="0"/>
              </a:rPr>
              <a:t>ή </a:t>
            </a:r>
            <a:r>
              <a:rPr lang="el-GR" sz="2400" i="1" spc="30">
                <a:effectLst/>
                <a:latin typeface="Arial" panose="020B0604020202020204" pitchFamily="34" charset="0"/>
                <a:ea typeface="Arial" panose="020B0604020202020204" pitchFamily="34" charset="0"/>
              </a:rPr>
              <a:t>διαδικασί</a:t>
            </a:r>
            <a:r>
              <a:rPr lang="el-GR" sz="2400" i="1">
                <a:effectLst/>
                <a:latin typeface="Arial" panose="020B0604020202020204" pitchFamily="34" charset="0"/>
                <a:ea typeface="Arial" panose="020B0604020202020204" pitchFamily="34" charset="0"/>
              </a:rPr>
              <a:t>α </a:t>
            </a:r>
            <a:r>
              <a:rPr lang="el-GR" sz="2400" i="1" spc="30">
                <a:effectLst/>
                <a:latin typeface="Arial" panose="020B0604020202020204" pitchFamily="34" charset="0"/>
                <a:ea typeface="Arial" panose="020B0604020202020204" pitchFamily="34" charset="0"/>
              </a:rPr>
              <a:t>μ</a:t>
            </a:r>
            <a:r>
              <a:rPr lang="el-GR" sz="2400" i="1">
                <a:effectLst/>
                <a:latin typeface="Arial" panose="020B0604020202020204" pitchFamily="34" charset="0"/>
                <a:ea typeface="Arial" panose="020B0604020202020204" pitchFamily="34" charset="0"/>
              </a:rPr>
              <a:t>ε </a:t>
            </a:r>
            <a:r>
              <a:rPr lang="el-GR" sz="2400" i="1" spc="30">
                <a:effectLst/>
                <a:latin typeface="Arial" panose="020B0604020202020204" pitchFamily="34" charset="0"/>
                <a:ea typeface="Arial" panose="020B0604020202020204" pitchFamily="34" charset="0"/>
              </a:rPr>
              <a:t>τη</a:t>
            </a:r>
            <a:r>
              <a:rPr lang="el-GR" sz="2400" i="1">
                <a:effectLst/>
                <a:latin typeface="Arial" panose="020B0604020202020204" pitchFamily="34" charset="0"/>
                <a:ea typeface="Arial" panose="020B0604020202020204" pitchFamily="34" charset="0"/>
              </a:rPr>
              <a:t>ν </a:t>
            </a:r>
            <a:r>
              <a:rPr lang="el-GR" sz="2400" i="1" spc="30">
                <a:effectLst/>
                <a:latin typeface="Arial" panose="020B0604020202020204" pitchFamily="34" charset="0"/>
                <a:ea typeface="Arial" panose="020B0604020202020204" pitchFamily="34" charset="0"/>
              </a:rPr>
              <a:t>οποί</a:t>
            </a:r>
            <a:r>
              <a:rPr lang="el-GR" sz="2400" i="1">
                <a:effectLst/>
                <a:latin typeface="Arial" panose="020B0604020202020204" pitchFamily="34" charset="0"/>
                <a:ea typeface="Arial" panose="020B0604020202020204" pitchFamily="34" charset="0"/>
              </a:rPr>
              <a:t>α </a:t>
            </a:r>
            <a:r>
              <a:rPr lang="el-GR" sz="2400" i="1" spc="30">
                <a:effectLst/>
                <a:latin typeface="Arial" panose="020B0604020202020204" pitchFamily="34" charset="0"/>
                <a:ea typeface="Arial" panose="020B0604020202020204" pitchFamily="34" charset="0"/>
              </a:rPr>
              <a:t>δημιουργείται</a:t>
            </a:r>
            <a:r>
              <a:rPr lang="el-GR" sz="2400" i="1">
                <a:effectLst/>
                <a:latin typeface="Arial" panose="020B0604020202020204" pitchFamily="34" charset="0"/>
                <a:ea typeface="Arial" panose="020B0604020202020204" pitchFamily="34" charset="0"/>
              </a:rPr>
              <a:t>, </a:t>
            </a:r>
            <a:r>
              <a:rPr lang="el-GR" sz="2400" i="1" spc="25">
                <a:effectLst/>
                <a:latin typeface="Arial" panose="020B0604020202020204" pitchFamily="34" charset="0"/>
                <a:ea typeface="Arial" panose="020B0604020202020204" pitchFamily="34" charset="0"/>
              </a:rPr>
              <a:t>ελέγχεται </a:t>
            </a:r>
            <a:r>
              <a:rPr lang="el-GR" sz="2400" i="1" spc="20">
                <a:effectLst/>
                <a:latin typeface="Arial" panose="020B0604020202020204" pitchFamily="34" charset="0"/>
                <a:ea typeface="Arial" panose="020B0604020202020204" pitchFamily="34" charset="0"/>
              </a:rPr>
              <a:t>και </a:t>
            </a:r>
            <a:r>
              <a:rPr lang="el-GR" sz="2400" i="1" spc="25">
                <a:effectLst/>
                <a:latin typeface="Arial" panose="020B0604020202020204" pitchFamily="34" charset="0"/>
                <a:ea typeface="Arial" panose="020B0604020202020204" pitchFamily="34" charset="0"/>
              </a:rPr>
              <a:t>τροποποιείται </a:t>
            </a:r>
            <a:r>
              <a:rPr lang="el-GR" sz="2400" i="1">
                <a:effectLst/>
                <a:latin typeface="Arial" panose="020B0604020202020204" pitchFamily="34" charset="0"/>
                <a:ea typeface="Arial" panose="020B0604020202020204" pitchFamily="34" charset="0"/>
              </a:rPr>
              <a:t>η </a:t>
            </a:r>
            <a:r>
              <a:rPr lang="el-GR" sz="2400" i="1" spc="25">
                <a:effectLst/>
                <a:latin typeface="Arial" panose="020B0604020202020204" pitchFamily="34" charset="0"/>
                <a:ea typeface="Arial" panose="020B0604020202020204" pitchFamily="34" charset="0"/>
              </a:rPr>
              <a:t>επιστημονική γνώση. Έτσι </a:t>
            </a:r>
            <a:r>
              <a:rPr lang="el-GR" sz="2400" i="1" spc="15">
                <a:effectLst/>
                <a:latin typeface="Arial" panose="020B0604020202020204" pitchFamily="34" charset="0"/>
                <a:ea typeface="Arial" panose="020B0604020202020204" pitchFamily="34" charset="0"/>
              </a:rPr>
              <a:t>θα </a:t>
            </a:r>
            <a:r>
              <a:rPr lang="el-GR" sz="2400" i="1" spc="25">
                <a:effectLst/>
                <a:latin typeface="Arial" panose="020B0604020202020204" pitchFamily="34" charset="0"/>
                <a:ea typeface="Arial" panose="020B0604020202020204" pitchFamily="34" charset="0"/>
              </a:rPr>
              <a:t>είσαι </a:t>
            </a:r>
            <a:r>
              <a:rPr lang="el-GR" sz="2400" i="1" spc="15">
                <a:effectLst/>
                <a:latin typeface="Arial" panose="020B0604020202020204" pitchFamily="34" charset="0"/>
                <a:ea typeface="Arial" panose="020B0604020202020204" pitchFamily="34" charset="0"/>
              </a:rPr>
              <a:t>σε </a:t>
            </a:r>
            <a:r>
              <a:rPr lang="el-GR" sz="2400" i="1" spc="25">
                <a:effectLst/>
                <a:latin typeface="Arial" panose="020B0604020202020204" pitchFamily="34" charset="0"/>
                <a:ea typeface="Arial" panose="020B0604020202020204" pitchFamily="34" charset="0"/>
              </a:rPr>
              <a:t>θέση </a:t>
            </a:r>
            <a:r>
              <a:rPr lang="el-GR" sz="2400" i="1" spc="15">
                <a:effectLst/>
                <a:latin typeface="Arial" panose="020B0604020202020204" pitchFamily="34" charset="0"/>
                <a:ea typeface="Arial" panose="020B0604020202020204" pitchFamily="34" charset="0"/>
              </a:rPr>
              <a:t>να </a:t>
            </a:r>
            <a:r>
              <a:rPr lang="el-GR" sz="2400" i="1" spc="30">
                <a:effectLst/>
                <a:latin typeface="Arial" panose="020B0604020202020204" pitchFamily="34" charset="0"/>
                <a:ea typeface="Arial" panose="020B0604020202020204" pitchFamily="34" charset="0"/>
              </a:rPr>
              <a:t>κρίνεις </a:t>
            </a:r>
            <a:r>
              <a:rPr lang="el-GR" sz="2400" i="1" spc="25">
                <a:effectLst/>
                <a:latin typeface="Arial" panose="020B0604020202020204" pitchFamily="34" charset="0"/>
                <a:ea typeface="Arial" panose="020B0604020202020204" pitchFamily="34" charset="0"/>
              </a:rPr>
              <a:t>μόνος </a:t>
            </a:r>
            <a:r>
              <a:rPr lang="el-GR" sz="2400" i="1" spc="20">
                <a:effectLst/>
                <a:latin typeface="Arial" panose="020B0604020202020204" pitchFamily="34" charset="0"/>
                <a:ea typeface="Arial" panose="020B0604020202020204" pitchFamily="34" charset="0"/>
              </a:rPr>
              <a:t>σου την  </a:t>
            </a:r>
            <a:r>
              <a:rPr lang="el-GR" sz="2400" i="1" spc="30">
                <a:effectLst/>
                <a:latin typeface="Arial" panose="020B0604020202020204" pitchFamily="34" charset="0"/>
                <a:ea typeface="Arial" panose="020B0604020202020204" pitchFamily="34" charset="0"/>
              </a:rPr>
              <a:t>αξιοπιστία </a:t>
            </a:r>
            <a:r>
              <a:rPr lang="el-GR" sz="2400" i="1" spc="20">
                <a:effectLst/>
                <a:latin typeface="Arial" panose="020B0604020202020204" pitchFamily="34" charset="0"/>
                <a:ea typeface="Arial" panose="020B0604020202020204" pitchFamily="34" charset="0"/>
              </a:rPr>
              <a:t>των </a:t>
            </a:r>
            <a:r>
              <a:rPr lang="el-GR" sz="2400" i="1" spc="30">
                <a:effectLst/>
                <a:latin typeface="Arial" panose="020B0604020202020204" pitchFamily="34" charset="0"/>
                <a:ea typeface="Arial" panose="020B0604020202020204" pitchFamily="34" charset="0"/>
              </a:rPr>
              <a:t>πληροφορι</a:t>
            </a:r>
            <a:r>
              <a:rPr lang="el-GR" sz="2400" i="1" spc="15">
                <a:effectLst/>
                <a:latin typeface="Arial" panose="020B0604020202020204" pitchFamily="34" charset="0"/>
                <a:ea typeface="Arial" panose="020B0604020202020204" pitchFamily="34" charset="0"/>
              </a:rPr>
              <a:t>ών </a:t>
            </a:r>
            <a:r>
              <a:rPr lang="el-GR" sz="2400" i="1" spc="20">
                <a:effectLst/>
                <a:latin typeface="Arial" panose="020B0604020202020204" pitchFamily="34" charset="0"/>
                <a:ea typeface="Arial" panose="020B0604020202020204" pitchFamily="34" charset="0"/>
              </a:rPr>
              <a:t>που </a:t>
            </a:r>
            <a:r>
              <a:rPr lang="el-GR" sz="2400" i="1" spc="30">
                <a:effectLst/>
                <a:latin typeface="Arial" panose="020B0604020202020204" pitchFamily="34" charset="0"/>
                <a:ea typeface="Arial" panose="020B0604020202020204" pitchFamily="34" charset="0"/>
              </a:rPr>
              <a:t>δέχεσαι </a:t>
            </a:r>
            <a:r>
              <a:rPr lang="el-GR" sz="2400" i="1" spc="20">
                <a:effectLst/>
                <a:latin typeface="Arial" panose="020B0604020202020204" pitchFamily="34" charset="0"/>
                <a:ea typeface="Arial" panose="020B0604020202020204" pitchFamily="34" charset="0"/>
              </a:rPr>
              <a:t>από </a:t>
            </a:r>
            <a:r>
              <a:rPr lang="el-GR" sz="2400" i="1" spc="15">
                <a:effectLst/>
                <a:latin typeface="Arial" panose="020B0604020202020204" pitchFamily="34" charset="0"/>
                <a:ea typeface="Arial" panose="020B0604020202020204" pitchFamily="34" charset="0"/>
              </a:rPr>
              <a:t>το </a:t>
            </a:r>
            <a:r>
              <a:rPr lang="el-GR" sz="2400" i="1" spc="30">
                <a:effectLst/>
                <a:latin typeface="Arial" panose="020B0604020202020204" pitchFamily="34" charset="0"/>
                <a:ea typeface="Arial" panose="020B0604020202020204" pitchFamily="34" charset="0"/>
              </a:rPr>
              <a:t>πολιτικό </a:t>
            </a:r>
            <a:r>
              <a:rPr lang="el-GR" sz="2400" i="1" spc="20">
                <a:effectLst/>
                <a:latin typeface="Arial" panose="020B0604020202020204" pitchFamily="34" charset="0"/>
                <a:ea typeface="Arial" panose="020B0604020202020204" pitchFamily="34" charset="0"/>
              </a:rPr>
              <a:t>και </a:t>
            </a:r>
            <a:r>
              <a:rPr lang="el-GR" sz="2400" i="1" spc="30">
                <a:effectLst/>
                <a:latin typeface="Arial" panose="020B0604020202020204" pitchFamily="34" charset="0"/>
                <a:ea typeface="Arial" panose="020B0604020202020204" pitchFamily="34" charset="0"/>
              </a:rPr>
              <a:t>κοινωνικό περιβάλλον</a:t>
            </a:r>
            <a:r>
              <a:rPr lang="el-GR" sz="2400" i="1" spc="165">
                <a:effectLst/>
                <a:latin typeface="Arial" panose="020B0604020202020204" pitchFamily="34" charset="0"/>
                <a:ea typeface="Arial" panose="020B0604020202020204" pitchFamily="34" charset="0"/>
              </a:rPr>
              <a:t> </a:t>
            </a:r>
            <a:r>
              <a:rPr lang="el-GR" sz="2400" i="1" spc="25">
                <a:effectLst/>
                <a:latin typeface="Arial" panose="020B0604020202020204" pitchFamily="34" charset="0"/>
                <a:ea typeface="Arial" panose="020B0604020202020204" pitchFamily="34" charset="0"/>
              </a:rPr>
              <a:t>σου.</a:t>
            </a:r>
            <a:endParaRPr lang="el-GR" sz="2400" i="1">
              <a:effectLst/>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17504491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B7EEDAA8-5451-ADA5-8E23-479BB976BCF2}"/>
              </a:ext>
            </a:extLst>
          </p:cNvPr>
          <p:cNvSpPr>
            <a:spLocks noGrp="1"/>
          </p:cNvSpPr>
          <p:nvPr>
            <p:ph type="title"/>
          </p:nvPr>
        </p:nvSpPr>
        <p:spPr>
          <a:xfrm>
            <a:off x="838200" y="365125"/>
            <a:ext cx="10515600" cy="1325563"/>
          </a:xfrm>
        </p:spPr>
        <p:txBody>
          <a:bodyPr>
            <a:normAutofit/>
          </a:bodyPr>
          <a:lstStyle/>
          <a:p>
            <a:r>
              <a:rPr lang="el-GR" sz="5400"/>
              <a:t>ΦΥΣΙΚΗ Β΄ Γυμνασίου: Πρόλογος</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Θέση περιεχομένου 2">
            <a:extLst>
              <a:ext uri="{FF2B5EF4-FFF2-40B4-BE49-F238E27FC236}">
                <a16:creationId xmlns:a16="http://schemas.microsoft.com/office/drawing/2014/main" id="{71243BD4-0247-393E-2004-E0FF6EDA85DC}"/>
              </a:ext>
            </a:extLst>
          </p:cNvPr>
          <p:cNvSpPr>
            <a:spLocks noGrp="1"/>
          </p:cNvSpPr>
          <p:nvPr>
            <p:ph idx="1"/>
          </p:nvPr>
        </p:nvSpPr>
        <p:spPr>
          <a:xfrm>
            <a:off x="838200" y="1929384"/>
            <a:ext cx="10515600" cy="4545202"/>
          </a:xfrm>
        </p:spPr>
        <p:txBody>
          <a:bodyPr>
            <a:noAutofit/>
          </a:bodyPr>
          <a:lstStyle/>
          <a:p>
            <a:r>
              <a:rPr lang="el-GR" sz="2400" i="1" spc="25">
                <a:effectLst/>
                <a:latin typeface="Arial" panose="020B0604020202020204" pitchFamily="34" charset="0"/>
                <a:ea typeface="Arial" panose="020B0604020202020204" pitchFamily="34" charset="0"/>
              </a:rPr>
              <a:t>Επίσης είναι </a:t>
            </a:r>
            <a:r>
              <a:rPr lang="el-GR" sz="2400" i="1" spc="30">
                <a:effectLst/>
                <a:latin typeface="Arial" panose="020B0604020202020204" pitchFamily="34" charset="0"/>
                <a:ea typeface="Arial" panose="020B0604020202020204" pitchFamily="34" charset="0"/>
              </a:rPr>
              <a:t>αξιοσημείωτο </a:t>
            </a:r>
            <a:r>
              <a:rPr lang="el-GR" sz="2400" i="1" spc="20">
                <a:effectLst/>
                <a:latin typeface="Arial" panose="020B0604020202020204" pitchFamily="34" charset="0"/>
                <a:ea typeface="Arial" panose="020B0604020202020204" pitchFamily="34" charset="0"/>
              </a:rPr>
              <a:t>ότι εσύ </a:t>
            </a:r>
            <a:r>
              <a:rPr lang="el-GR" sz="2400" i="1">
                <a:effectLst/>
                <a:latin typeface="Arial" panose="020B0604020202020204" pitchFamily="34" charset="0"/>
                <a:ea typeface="Arial" panose="020B0604020202020204" pitchFamily="34" charset="0"/>
              </a:rPr>
              <a:t>ο </a:t>
            </a:r>
            <a:r>
              <a:rPr lang="el-GR" sz="2400" i="1" spc="30">
                <a:effectLst/>
                <a:highlight>
                  <a:srgbClr val="FFFF00"/>
                </a:highlight>
                <a:latin typeface="Arial" panose="020B0604020202020204" pitchFamily="34" charset="0"/>
                <a:ea typeface="Arial" panose="020B0604020202020204" pitchFamily="34" charset="0"/>
              </a:rPr>
              <a:t>σημερινός</a:t>
            </a:r>
            <a:r>
              <a:rPr lang="el-GR" sz="2400" i="1" spc="30">
                <a:effectLst/>
                <a:latin typeface="Arial" panose="020B0604020202020204" pitchFamily="34" charset="0"/>
                <a:ea typeface="Arial" panose="020B0604020202020204" pitchFamily="34" charset="0"/>
              </a:rPr>
              <a:t> μαθητής </a:t>
            </a:r>
            <a:r>
              <a:rPr lang="el-GR" sz="2400" i="1">
                <a:effectLst/>
                <a:latin typeface="Arial" panose="020B0604020202020204" pitchFamily="34" charset="0"/>
                <a:ea typeface="Arial" panose="020B0604020202020204" pitchFamily="34" charset="0"/>
              </a:rPr>
              <a:t>ή </a:t>
            </a:r>
            <a:r>
              <a:rPr lang="el-GR" sz="2400" i="1" spc="35">
                <a:effectLst/>
                <a:highlight>
                  <a:srgbClr val="FFFF00"/>
                </a:highlight>
                <a:latin typeface="Arial" panose="020B0604020202020204" pitchFamily="34" charset="0"/>
                <a:ea typeface="Arial" panose="020B0604020202020204" pitchFamily="34" charset="0"/>
              </a:rPr>
              <a:t>σημεριν</a:t>
            </a:r>
            <a:r>
              <a:rPr lang="el-GR" sz="2400" i="1">
                <a:effectLst/>
                <a:highlight>
                  <a:srgbClr val="FFFF00"/>
                </a:highlight>
                <a:latin typeface="Arial" panose="020B0604020202020204" pitchFamily="34" charset="0"/>
                <a:ea typeface="Arial" panose="020B0604020202020204" pitchFamily="34" charset="0"/>
              </a:rPr>
              <a:t>ή</a:t>
            </a:r>
            <a:r>
              <a:rPr lang="el-GR" sz="2400" i="1">
                <a:effectLst/>
                <a:latin typeface="Arial" panose="020B0604020202020204" pitchFamily="34" charset="0"/>
                <a:ea typeface="Arial" panose="020B0604020202020204" pitchFamily="34" charset="0"/>
              </a:rPr>
              <a:t>  </a:t>
            </a:r>
            <a:r>
              <a:rPr lang="el-GR" sz="2400" i="1" spc="-70">
                <a:effectLst/>
                <a:latin typeface="Arial" panose="020B0604020202020204" pitchFamily="34" charset="0"/>
                <a:ea typeface="Arial" panose="020B0604020202020204" pitchFamily="34" charset="0"/>
              </a:rPr>
              <a:t> </a:t>
            </a:r>
            <a:r>
              <a:rPr lang="el-GR" sz="2400" i="1" spc="35">
                <a:effectLst/>
                <a:latin typeface="Arial" panose="020B0604020202020204" pitchFamily="34" charset="0"/>
                <a:ea typeface="Arial" panose="020B0604020202020204" pitchFamily="34" charset="0"/>
              </a:rPr>
              <a:t>μαθήτρια</a:t>
            </a:r>
            <a:r>
              <a:rPr lang="el-GR" sz="2400" i="1">
                <a:effectLst/>
                <a:latin typeface="Arial" panose="020B0604020202020204" pitchFamily="34" charset="0"/>
                <a:ea typeface="Arial" panose="020B0604020202020204" pitchFamily="34" charset="0"/>
              </a:rPr>
              <a:t>, </a:t>
            </a:r>
            <a:r>
              <a:rPr lang="el-GR" sz="2400" i="1" spc="35">
                <a:effectLst/>
                <a:highlight>
                  <a:srgbClr val="FFFF00"/>
                </a:highlight>
                <a:latin typeface="Arial" panose="020B0604020202020204" pitchFamily="34" charset="0"/>
                <a:ea typeface="Arial" panose="020B0604020202020204" pitchFamily="34" charset="0"/>
              </a:rPr>
              <a:t>ω</a:t>
            </a:r>
            <a:r>
              <a:rPr lang="el-GR" sz="2400" i="1">
                <a:effectLst/>
                <a:highlight>
                  <a:srgbClr val="FFFF00"/>
                </a:highlight>
                <a:latin typeface="Arial" panose="020B0604020202020204" pitchFamily="34" charset="0"/>
                <a:ea typeface="Arial" panose="020B0604020202020204" pitchFamily="34" charset="0"/>
              </a:rPr>
              <a:t>ς </a:t>
            </a:r>
            <a:r>
              <a:rPr lang="el-GR" sz="2400" i="1" spc="35">
                <a:effectLst/>
                <a:highlight>
                  <a:srgbClr val="FFFF00"/>
                </a:highlight>
                <a:latin typeface="Arial" panose="020B0604020202020204" pitchFamily="34" charset="0"/>
                <a:ea typeface="Arial" panose="020B0604020202020204" pitchFamily="34" charset="0"/>
              </a:rPr>
              <a:t>αυριανό</a:t>
            </a:r>
            <a:r>
              <a:rPr lang="el-GR" sz="2400" i="1">
                <a:effectLst/>
                <a:highlight>
                  <a:srgbClr val="FFFF00"/>
                </a:highlight>
                <a:latin typeface="Arial" panose="020B0604020202020204" pitchFamily="34" charset="0"/>
                <a:ea typeface="Arial" panose="020B0604020202020204" pitchFamily="34" charset="0"/>
              </a:rPr>
              <a:t>ς </a:t>
            </a:r>
            <a:r>
              <a:rPr lang="el-GR" sz="2400" i="1" spc="35">
                <a:effectLst/>
                <a:latin typeface="Arial" panose="020B0604020202020204" pitchFamily="34" charset="0"/>
                <a:ea typeface="Arial" panose="020B0604020202020204" pitchFamily="34" charset="0"/>
              </a:rPr>
              <a:t>δημοκρατικό</a:t>
            </a:r>
            <a:r>
              <a:rPr lang="el-GR" sz="2400" i="1">
                <a:effectLst/>
                <a:latin typeface="Arial" panose="020B0604020202020204" pitchFamily="34" charset="0"/>
                <a:ea typeface="Arial" panose="020B0604020202020204" pitchFamily="34" charset="0"/>
              </a:rPr>
              <a:t>ς </a:t>
            </a:r>
            <a:r>
              <a:rPr lang="el-GR" sz="2400" i="1" spc="35">
                <a:effectLst/>
                <a:latin typeface="Arial" panose="020B0604020202020204" pitchFamily="34" charset="0"/>
                <a:ea typeface="Arial" panose="020B0604020202020204" pitchFamily="34" charset="0"/>
              </a:rPr>
              <a:t>πολίτη</a:t>
            </a:r>
            <a:r>
              <a:rPr lang="el-GR" sz="2400" i="1">
                <a:effectLst/>
                <a:latin typeface="Arial" panose="020B0604020202020204" pitchFamily="34" charset="0"/>
                <a:ea typeface="Arial" panose="020B0604020202020204" pitchFamily="34" charset="0"/>
              </a:rPr>
              <a:t>ς </a:t>
            </a:r>
            <a:r>
              <a:rPr lang="el-GR" sz="2400" i="1" spc="35">
                <a:effectLst/>
                <a:latin typeface="Arial" panose="020B0604020202020204" pitchFamily="34" charset="0"/>
                <a:ea typeface="Arial" panose="020B0604020202020204" pitchFamily="34" charset="0"/>
              </a:rPr>
              <a:t>θ</a:t>
            </a:r>
            <a:r>
              <a:rPr lang="el-GR" sz="2400" i="1">
                <a:effectLst/>
                <a:latin typeface="Arial" panose="020B0604020202020204" pitchFamily="34" charset="0"/>
                <a:ea typeface="Arial" panose="020B0604020202020204" pitchFamily="34" charset="0"/>
              </a:rPr>
              <a:t>α </a:t>
            </a:r>
            <a:r>
              <a:rPr lang="el-GR" sz="2400" i="1" spc="35">
                <a:effectLst/>
                <a:latin typeface="Arial" panose="020B0604020202020204" pitchFamily="34" charset="0"/>
                <a:ea typeface="Arial" panose="020B0604020202020204" pitchFamily="34" charset="0"/>
              </a:rPr>
              <a:t>κλη</a:t>
            </a:r>
            <a:r>
              <a:rPr lang="el-GR" sz="2400" i="1" spc="25">
                <a:effectLst/>
                <a:latin typeface="Arial" panose="020B0604020202020204" pitchFamily="34" charset="0"/>
                <a:ea typeface="Arial" panose="020B0604020202020204" pitchFamily="34" charset="0"/>
              </a:rPr>
              <a:t>θείς </a:t>
            </a:r>
            <a:r>
              <a:rPr lang="el-GR" sz="2400" i="1" spc="15">
                <a:effectLst/>
                <a:latin typeface="Arial" panose="020B0604020202020204" pitchFamily="34" charset="0"/>
                <a:ea typeface="Arial" panose="020B0604020202020204" pitchFamily="34" charset="0"/>
              </a:rPr>
              <a:t>με </a:t>
            </a:r>
            <a:r>
              <a:rPr lang="el-GR" sz="2400" i="1" spc="30">
                <a:effectLst/>
                <a:latin typeface="Arial" panose="020B0604020202020204" pitchFamily="34" charset="0"/>
                <a:ea typeface="Arial" panose="020B0604020202020204" pitchFamily="34" charset="0"/>
              </a:rPr>
              <a:t>διάφορους τρόπους </a:t>
            </a:r>
            <a:r>
              <a:rPr lang="el-GR" sz="2400" i="1" spc="15">
                <a:effectLst/>
                <a:latin typeface="Arial" panose="020B0604020202020204" pitchFamily="34" charset="0"/>
                <a:ea typeface="Arial" panose="020B0604020202020204" pitchFamily="34" charset="0"/>
              </a:rPr>
              <a:t>να </a:t>
            </a:r>
            <a:r>
              <a:rPr lang="el-GR" sz="2400" i="1" spc="25">
                <a:effectLst/>
                <a:latin typeface="Arial" panose="020B0604020202020204" pitchFamily="34" charset="0"/>
                <a:ea typeface="Arial" panose="020B0604020202020204" pitchFamily="34" charset="0"/>
              </a:rPr>
              <a:t>λάβεις μέρος </a:t>
            </a:r>
            <a:r>
              <a:rPr lang="el-GR" sz="2400" i="1" spc="20">
                <a:effectLst/>
                <a:latin typeface="Arial" panose="020B0604020202020204" pitchFamily="34" charset="0"/>
                <a:ea typeface="Arial" panose="020B0604020202020204" pitchFamily="34" charset="0"/>
              </a:rPr>
              <a:t>στη </a:t>
            </a:r>
            <a:r>
              <a:rPr lang="el-GR" sz="2400" i="1" spc="25">
                <a:effectLst/>
                <a:highlight>
                  <a:srgbClr val="FFFF00"/>
                </a:highlight>
                <a:latin typeface="Arial" panose="020B0604020202020204" pitchFamily="34" charset="0"/>
                <a:ea typeface="Arial" panose="020B0604020202020204" pitchFamily="34" charset="0"/>
              </a:rPr>
              <a:t>λήψη αποφάσεων </a:t>
            </a:r>
            <a:r>
              <a:rPr lang="el-GR" sz="2400" i="1" spc="20">
                <a:effectLst/>
                <a:highlight>
                  <a:srgbClr val="FFFF00"/>
                </a:highlight>
                <a:latin typeface="Arial" panose="020B0604020202020204" pitchFamily="34" charset="0"/>
                <a:ea typeface="Arial" panose="020B0604020202020204" pitchFamily="34" charset="0"/>
              </a:rPr>
              <a:t>για </a:t>
            </a:r>
            <a:r>
              <a:rPr lang="el-GR" sz="2400" i="1" spc="25">
                <a:effectLst/>
                <a:highlight>
                  <a:srgbClr val="FFFF00"/>
                </a:highlight>
                <a:latin typeface="Arial" panose="020B0604020202020204" pitchFamily="34" charset="0"/>
                <a:ea typeface="Arial" panose="020B0604020202020204" pitchFamily="34" charset="0"/>
              </a:rPr>
              <a:t>μεγάλα θέματα </a:t>
            </a:r>
            <a:r>
              <a:rPr lang="el-GR" sz="2400" i="1" spc="20">
                <a:effectLst/>
                <a:highlight>
                  <a:srgbClr val="FFFF00"/>
                </a:highlight>
                <a:latin typeface="Arial" panose="020B0604020202020204" pitchFamily="34" charset="0"/>
                <a:ea typeface="Arial" panose="020B0604020202020204" pitchFamily="34" charset="0"/>
              </a:rPr>
              <a:t>που  </a:t>
            </a:r>
            <a:r>
              <a:rPr lang="el-GR" sz="2400" i="1" spc="30">
                <a:effectLst/>
                <a:highlight>
                  <a:srgbClr val="FFFF00"/>
                </a:highlight>
                <a:latin typeface="Arial" panose="020B0604020202020204" pitchFamily="34" charset="0"/>
                <a:ea typeface="Arial" panose="020B0604020202020204" pitchFamily="34" charset="0"/>
              </a:rPr>
              <a:t>σχετίζονται </a:t>
            </a:r>
            <a:r>
              <a:rPr lang="el-GR" sz="2400" i="1" spc="15">
                <a:effectLst/>
                <a:highlight>
                  <a:srgbClr val="FFFF00"/>
                </a:highlight>
                <a:latin typeface="Arial" panose="020B0604020202020204" pitchFamily="34" charset="0"/>
                <a:ea typeface="Arial" panose="020B0604020202020204" pitchFamily="34" charset="0"/>
              </a:rPr>
              <a:t>με </a:t>
            </a:r>
            <a:r>
              <a:rPr lang="el-GR" sz="2400" i="1" spc="20">
                <a:effectLst/>
                <a:highlight>
                  <a:srgbClr val="FFFF00"/>
                </a:highlight>
                <a:latin typeface="Arial" panose="020B0604020202020204" pitchFamily="34" charset="0"/>
                <a:ea typeface="Arial" panose="020B0604020202020204" pitchFamily="34" charset="0"/>
              </a:rPr>
              <a:t>την </a:t>
            </a:r>
            <a:r>
              <a:rPr lang="el-GR" sz="2400" i="1" spc="30">
                <a:effectLst/>
                <a:highlight>
                  <a:srgbClr val="FFFF00"/>
                </a:highlight>
                <a:latin typeface="Arial" panose="020B0604020202020204" pitchFamily="34" charset="0"/>
                <a:ea typeface="Arial" panose="020B0604020202020204" pitchFamily="34" charset="0"/>
              </a:rPr>
              <a:t>ποιότητα</a:t>
            </a:r>
            <a:r>
              <a:rPr lang="el-GR" sz="2400" i="1" spc="385">
                <a:highlight>
                  <a:srgbClr val="FFFF00"/>
                </a:highlight>
                <a:latin typeface="Arial" panose="020B0604020202020204" pitchFamily="34" charset="0"/>
                <a:ea typeface="Arial" panose="020B0604020202020204" pitchFamily="34" charset="0"/>
              </a:rPr>
              <a:t> </a:t>
            </a:r>
            <a:r>
              <a:rPr lang="el-GR" sz="2400" i="1" spc="20">
                <a:effectLst/>
                <a:highlight>
                  <a:srgbClr val="FFFF00"/>
                </a:highlight>
                <a:latin typeface="Arial" panose="020B0604020202020204" pitchFamily="34" charset="0"/>
                <a:ea typeface="Arial" panose="020B0604020202020204" pitchFamily="34" charset="0"/>
              </a:rPr>
              <a:t>της </a:t>
            </a:r>
            <a:r>
              <a:rPr lang="el-GR" sz="2400" i="1" spc="25">
                <a:effectLst/>
                <a:highlight>
                  <a:srgbClr val="FFFF00"/>
                </a:highlight>
                <a:latin typeface="Arial" panose="020B0604020202020204" pitchFamily="34" charset="0"/>
                <a:ea typeface="Arial" panose="020B0604020202020204" pitchFamily="34" charset="0"/>
              </a:rPr>
              <a:t>ζωής σου</a:t>
            </a:r>
            <a:r>
              <a:rPr lang="el-GR" sz="2400" i="1" spc="25">
                <a:effectLst/>
                <a:latin typeface="Arial" panose="020B0604020202020204" pitchFamily="34" charset="0"/>
                <a:ea typeface="Arial" panose="020B0604020202020204" pitchFamily="34" charset="0"/>
              </a:rPr>
              <a:t>, όπως είναι </a:t>
            </a:r>
            <a:r>
              <a:rPr lang="el-GR" sz="2400" i="1" spc="15">
                <a:effectLst/>
                <a:latin typeface="Arial" panose="020B0604020202020204" pitchFamily="34" charset="0"/>
                <a:ea typeface="Arial" panose="020B0604020202020204" pitchFamily="34" charset="0"/>
              </a:rPr>
              <a:t>οι </a:t>
            </a:r>
            <a:r>
              <a:rPr lang="el-GR" sz="2400" i="1" spc="30">
                <a:effectLst/>
                <a:latin typeface="Arial" panose="020B0604020202020204" pitchFamily="34" charset="0"/>
                <a:ea typeface="Arial" panose="020B0604020202020204" pitchFamily="34" charset="0"/>
              </a:rPr>
              <a:t>επιπτώσεις </a:t>
            </a:r>
            <a:r>
              <a:rPr lang="el-GR" sz="2400" i="1" spc="20">
                <a:effectLst/>
                <a:latin typeface="Arial" panose="020B0604020202020204" pitchFamily="34" charset="0"/>
                <a:ea typeface="Arial" panose="020B0604020202020204" pitchFamily="34" charset="0"/>
              </a:rPr>
              <a:t>του </a:t>
            </a:r>
            <a:r>
              <a:rPr lang="el-GR" sz="2400" i="1" spc="30">
                <a:effectLst/>
                <a:latin typeface="Arial" panose="020B0604020202020204" pitchFamily="34" charset="0"/>
                <a:ea typeface="Arial" panose="020B0604020202020204" pitchFamily="34" charset="0"/>
              </a:rPr>
              <a:t>φαινομένου </a:t>
            </a:r>
            <a:r>
              <a:rPr lang="el-GR" sz="2400" i="1" spc="20">
                <a:effectLst/>
                <a:latin typeface="Arial" panose="020B0604020202020204" pitchFamily="34" charset="0"/>
                <a:ea typeface="Arial" panose="020B0604020202020204" pitchFamily="34" charset="0"/>
              </a:rPr>
              <a:t>του </a:t>
            </a:r>
            <a:r>
              <a:rPr lang="el-GR" sz="2400" i="1" spc="35">
                <a:effectLst/>
                <a:latin typeface="Arial" panose="020B0604020202020204" pitchFamily="34" charset="0"/>
                <a:ea typeface="Arial" panose="020B0604020202020204" pitchFamily="34" charset="0"/>
              </a:rPr>
              <a:t>θερμοκηπίου</a:t>
            </a:r>
            <a:r>
              <a:rPr lang="el-GR" sz="2400" i="1">
                <a:effectLst/>
                <a:latin typeface="Arial" panose="020B0604020202020204" pitchFamily="34" charset="0"/>
                <a:ea typeface="Arial" panose="020B0604020202020204" pitchFamily="34" charset="0"/>
              </a:rPr>
              <a:t>, </a:t>
            </a:r>
            <a:r>
              <a:rPr lang="el-GR" sz="2400" i="1" spc="-120">
                <a:effectLst/>
                <a:latin typeface="Arial" panose="020B0604020202020204" pitchFamily="34" charset="0"/>
                <a:ea typeface="Arial" panose="020B0604020202020204" pitchFamily="34" charset="0"/>
              </a:rPr>
              <a:t> </a:t>
            </a:r>
            <a:r>
              <a:rPr lang="el-GR" sz="2400" i="1" spc="35">
                <a:effectLst/>
                <a:latin typeface="Arial" panose="020B0604020202020204" pitchFamily="34" charset="0"/>
                <a:ea typeface="Arial" panose="020B0604020202020204" pitchFamily="34" charset="0"/>
              </a:rPr>
              <a:t>τη</a:t>
            </a:r>
            <a:r>
              <a:rPr lang="el-GR" sz="2400" i="1">
                <a:effectLst/>
                <a:latin typeface="Arial" panose="020B0604020202020204" pitchFamily="34" charset="0"/>
                <a:ea typeface="Arial" panose="020B0604020202020204" pitchFamily="34" charset="0"/>
              </a:rPr>
              <a:t>ς </a:t>
            </a:r>
            <a:r>
              <a:rPr lang="el-GR" sz="2400" i="1" spc="35">
                <a:effectLst/>
                <a:latin typeface="Arial" panose="020B0604020202020204" pitchFamily="34" charset="0"/>
                <a:ea typeface="Arial" panose="020B0604020202020204" pitchFamily="34" charset="0"/>
              </a:rPr>
              <a:t>γενετική</a:t>
            </a:r>
            <a:r>
              <a:rPr lang="el-GR" sz="2400" i="1">
                <a:effectLst/>
                <a:latin typeface="Arial" panose="020B0604020202020204" pitchFamily="34" charset="0"/>
                <a:ea typeface="Arial" panose="020B0604020202020204" pitchFamily="34" charset="0"/>
              </a:rPr>
              <a:t>ς </a:t>
            </a:r>
            <a:r>
              <a:rPr lang="el-GR" sz="2400" i="1" spc="35">
                <a:effectLst/>
                <a:latin typeface="Arial" panose="020B0604020202020204" pitchFamily="34" charset="0"/>
                <a:ea typeface="Arial" panose="020B0604020202020204" pitchFamily="34" charset="0"/>
              </a:rPr>
              <a:t>τροποποίηση</a:t>
            </a:r>
            <a:r>
              <a:rPr lang="el-GR" sz="2400" i="1">
                <a:effectLst/>
                <a:latin typeface="Arial" panose="020B0604020202020204" pitchFamily="34" charset="0"/>
                <a:ea typeface="Arial" panose="020B0604020202020204" pitchFamily="34" charset="0"/>
              </a:rPr>
              <a:t>ς </a:t>
            </a:r>
            <a:r>
              <a:rPr lang="el-GR" sz="2400" i="1" spc="35">
                <a:effectLst/>
                <a:latin typeface="Arial" panose="020B0604020202020204" pitchFamily="34" charset="0"/>
                <a:ea typeface="Arial" panose="020B0604020202020204" pitchFamily="34" charset="0"/>
              </a:rPr>
              <a:t>τω</a:t>
            </a:r>
            <a:r>
              <a:rPr lang="el-GR" sz="2400" i="1">
                <a:effectLst/>
                <a:latin typeface="Arial" panose="020B0604020202020204" pitchFamily="34" charset="0"/>
                <a:ea typeface="Arial" panose="020B0604020202020204" pitchFamily="34" charset="0"/>
              </a:rPr>
              <a:t>ν   </a:t>
            </a:r>
            <a:r>
              <a:rPr lang="el-GR" sz="2400" i="1" spc="-120">
                <a:effectLst/>
                <a:latin typeface="Arial" panose="020B0604020202020204" pitchFamily="34" charset="0"/>
                <a:ea typeface="Arial" panose="020B0604020202020204" pitchFamily="34" charset="0"/>
              </a:rPr>
              <a:t> </a:t>
            </a:r>
            <a:r>
              <a:rPr lang="el-GR" sz="2400" i="1" spc="35">
                <a:effectLst/>
                <a:latin typeface="Arial" panose="020B0604020202020204" pitchFamily="34" charset="0"/>
                <a:ea typeface="Arial" panose="020B0604020202020204" pitchFamily="34" charset="0"/>
              </a:rPr>
              <a:t>τροφίμων</a:t>
            </a:r>
            <a:r>
              <a:rPr lang="el-GR" sz="2400" i="1">
                <a:effectLst/>
                <a:latin typeface="Arial" panose="020B0604020202020204" pitchFamily="34" charset="0"/>
                <a:ea typeface="Arial" panose="020B0604020202020204" pitchFamily="34" charset="0"/>
              </a:rPr>
              <a:t>, </a:t>
            </a:r>
            <a:r>
              <a:rPr lang="el-GR" sz="2400" i="1" spc="35">
                <a:effectLst/>
                <a:latin typeface="Arial" panose="020B0604020202020204" pitchFamily="34" charset="0"/>
                <a:ea typeface="Arial" panose="020B0604020202020204" pitchFamily="34" charset="0"/>
              </a:rPr>
              <a:t>τη</a:t>
            </a:r>
            <a:r>
              <a:rPr lang="el-GR" sz="2400" i="1">
                <a:effectLst/>
                <a:latin typeface="Arial" panose="020B0604020202020204" pitchFamily="34" charset="0"/>
                <a:ea typeface="Arial" panose="020B0604020202020204" pitchFamily="34" charset="0"/>
              </a:rPr>
              <a:t>ς </a:t>
            </a:r>
            <a:r>
              <a:rPr lang="el-GR" sz="2400" i="1" spc="25">
                <a:effectLst/>
                <a:latin typeface="Arial" panose="020B0604020202020204" pitchFamily="34" charset="0"/>
                <a:ea typeface="Arial" panose="020B0604020202020204" pitchFamily="34" charset="0"/>
              </a:rPr>
              <a:t>χρήσης </a:t>
            </a:r>
            <a:r>
              <a:rPr lang="el-GR" sz="2400" i="1" spc="30">
                <a:effectLst/>
                <a:latin typeface="Arial" panose="020B0604020202020204" pitchFamily="34" charset="0"/>
                <a:ea typeface="Arial" panose="020B0604020202020204" pitchFamily="34" charset="0"/>
              </a:rPr>
              <a:t>συμβατικών </a:t>
            </a:r>
            <a:r>
              <a:rPr lang="el-GR" sz="2400" i="1" spc="20">
                <a:effectLst/>
                <a:latin typeface="Arial" panose="020B0604020202020204" pitchFamily="34" charset="0"/>
                <a:ea typeface="Arial" panose="020B0604020202020204" pitchFamily="34" charset="0"/>
              </a:rPr>
              <a:t>και </a:t>
            </a:r>
            <a:r>
              <a:rPr lang="el-GR" sz="2400" i="1" spc="25">
                <a:effectLst/>
                <a:latin typeface="Arial" panose="020B0604020202020204" pitchFamily="34" charset="0"/>
                <a:ea typeface="Arial" panose="020B0604020202020204" pitchFamily="34" charset="0"/>
              </a:rPr>
              <a:t>νέων πηγών </a:t>
            </a:r>
            <a:r>
              <a:rPr lang="el-GR" sz="2400" i="1" spc="30">
                <a:effectLst/>
                <a:latin typeface="Arial" panose="020B0604020202020204" pitchFamily="34" charset="0"/>
                <a:ea typeface="Arial" panose="020B0604020202020204" pitchFamily="34" charset="0"/>
              </a:rPr>
              <a:t>ενέργειας, περιλαμβανο</a:t>
            </a:r>
            <a:r>
              <a:rPr lang="el-GR" sz="2400" i="1" spc="25">
                <a:effectLst/>
                <a:latin typeface="Arial" panose="020B0604020202020204" pitchFamily="34" charset="0"/>
                <a:ea typeface="Arial" panose="020B0604020202020204" pitchFamily="34" charset="0"/>
              </a:rPr>
              <a:t>μένης </a:t>
            </a:r>
            <a:r>
              <a:rPr lang="el-GR" sz="2400" i="1" spc="20">
                <a:effectLst/>
                <a:latin typeface="Arial" panose="020B0604020202020204" pitchFamily="34" charset="0"/>
                <a:ea typeface="Arial" panose="020B0604020202020204" pitchFamily="34" charset="0"/>
              </a:rPr>
              <a:t>και της </a:t>
            </a:r>
            <a:r>
              <a:rPr lang="el-GR" sz="2400" i="1" spc="30">
                <a:effectLst/>
                <a:latin typeface="Arial" panose="020B0604020202020204" pitchFamily="34" charset="0"/>
                <a:ea typeface="Arial" panose="020B0604020202020204" pitchFamily="34" charset="0"/>
              </a:rPr>
              <a:t>πυρηνικής. </a:t>
            </a:r>
            <a:r>
              <a:rPr lang="el-GR" sz="2400" i="1" spc="20">
                <a:effectLst/>
                <a:latin typeface="Arial" panose="020B0604020202020204" pitchFamily="34" charset="0"/>
                <a:ea typeface="Arial" panose="020B0604020202020204" pitchFamily="34" charset="0"/>
              </a:rPr>
              <a:t>Για </a:t>
            </a:r>
            <a:r>
              <a:rPr lang="el-GR" sz="2400" i="1" spc="15">
                <a:effectLst/>
                <a:latin typeface="Arial" panose="020B0604020202020204" pitchFamily="34" charset="0"/>
                <a:ea typeface="Arial" panose="020B0604020202020204" pitchFamily="34" charset="0"/>
              </a:rPr>
              <a:t>να </a:t>
            </a:r>
            <a:r>
              <a:rPr lang="el-GR" sz="2400" i="1" spc="20">
                <a:effectLst/>
                <a:latin typeface="Arial" panose="020B0604020202020204" pitchFamily="34" charset="0"/>
                <a:ea typeface="Arial" panose="020B0604020202020204" pitchFamily="34" charset="0"/>
              </a:rPr>
              <a:t>έχεις </a:t>
            </a:r>
            <a:r>
              <a:rPr lang="el-GR" sz="2400" i="1" spc="15">
                <a:effectLst/>
                <a:latin typeface="Arial" panose="020B0604020202020204" pitchFamily="34" charset="0"/>
                <a:ea typeface="Arial" panose="020B0604020202020204" pitchFamily="34" charset="0"/>
              </a:rPr>
              <a:t>ως </a:t>
            </a:r>
            <a:r>
              <a:rPr lang="el-GR" sz="2400" i="1" spc="25">
                <a:effectLst/>
                <a:latin typeface="Arial" panose="020B0604020202020204" pitchFamily="34" charset="0"/>
                <a:ea typeface="Arial" panose="020B0604020202020204" pitchFamily="34" charset="0"/>
              </a:rPr>
              <a:t>πολίτης </a:t>
            </a:r>
            <a:r>
              <a:rPr lang="el-GR" sz="2400" i="1" spc="20">
                <a:effectLst/>
                <a:highlight>
                  <a:srgbClr val="FFFF00"/>
                </a:highlight>
                <a:latin typeface="Arial" panose="020B0604020202020204" pitchFamily="34" charset="0"/>
                <a:ea typeface="Arial" panose="020B0604020202020204" pitchFamily="34" charset="0"/>
              </a:rPr>
              <a:t>σωστή  στά</a:t>
            </a:r>
            <a:r>
              <a:rPr lang="el-GR" sz="2400" i="1" spc="15">
                <a:effectLst/>
                <a:highlight>
                  <a:srgbClr val="FFFF00"/>
                </a:highlight>
                <a:latin typeface="Arial" panose="020B0604020202020204" pitchFamily="34" charset="0"/>
                <a:ea typeface="Arial" panose="020B0604020202020204" pitchFamily="34" charset="0"/>
              </a:rPr>
              <a:t>ση</a:t>
            </a:r>
            <a:r>
              <a:rPr lang="el-GR" sz="2400" i="1" spc="15">
                <a:effectLst/>
                <a:latin typeface="Arial" panose="020B0604020202020204" pitchFamily="34" charset="0"/>
                <a:ea typeface="Arial" panose="020B0604020202020204" pitchFamily="34" charset="0"/>
              </a:rPr>
              <a:t> </a:t>
            </a:r>
            <a:r>
              <a:rPr lang="el-GR" sz="2400" i="1" spc="25">
                <a:effectLst/>
                <a:latin typeface="Arial" panose="020B0604020202020204" pitchFamily="34" charset="0"/>
                <a:ea typeface="Arial" panose="020B0604020202020204" pitchFamily="34" charset="0"/>
              </a:rPr>
              <a:t>απέναντι </a:t>
            </a:r>
            <a:r>
              <a:rPr lang="el-GR" sz="2400" i="1" spc="15">
                <a:effectLst/>
                <a:latin typeface="Arial" panose="020B0604020202020204" pitchFamily="34" charset="0"/>
                <a:ea typeface="Arial" panose="020B0604020202020204" pitchFamily="34" charset="0"/>
              </a:rPr>
              <a:t>σε </a:t>
            </a:r>
            <a:r>
              <a:rPr lang="el-GR" sz="2400" i="1" spc="20">
                <a:effectLst/>
                <a:highlight>
                  <a:srgbClr val="FFFF00"/>
                </a:highlight>
                <a:latin typeface="Arial" panose="020B0604020202020204" pitchFamily="34" charset="0"/>
                <a:ea typeface="Arial" panose="020B0604020202020204" pitchFamily="34" charset="0"/>
              </a:rPr>
              <a:t>όλα αυτά </a:t>
            </a:r>
            <a:r>
              <a:rPr lang="el-GR" sz="2400" i="1" spc="15">
                <a:effectLst/>
                <a:highlight>
                  <a:srgbClr val="FFFF00"/>
                </a:highlight>
                <a:latin typeface="Arial" panose="020B0604020202020204" pitchFamily="34" charset="0"/>
                <a:ea typeface="Arial" panose="020B0604020202020204" pitchFamily="34" charset="0"/>
              </a:rPr>
              <a:t>τα  </a:t>
            </a:r>
            <a:r>
              <a:rPr lang="el-GR" sz="2400" i="1" spc="25">
                <a:effectLst/>
                <a:highlight>
                  <a:srgbClr val="FFFF00"/>
                </a:highlight>
                <a:latin typeface="Arial" panose="020B0604020202020204" pitchFamily="34" charset="0"/>
                <a:ea typeface="Arial" panose="020B0604020202020204" pitchFamily="34" charset="0"/>
              </a:rPr>
              <a:t>σημαντικά ζητήματα </a:t>
            </a:r>
            <a:r>
              <a:rPr lang="el-GR" sz="2400" i="1" spc="20">
                <a:effectLst/>
                <a:highlight>
                  <a:srgbClr val="FFFF00"/>
                </a:highlight>
                <a:latin typeface="Arial" panose="020B0604020202020204" pitchFamily="34" charset="0"/>
                <a:ea typeface="Arial" panose="020B0604020202020204" pitchFamily="34" charset="0"/>
              </a:rPr>
              <a:t>που </a:t>
            </a:r>
            <a:r>
              <a:rPr lang="el-GR" sz="2400" i="1" spc="25">
                <a:effectLst/>
                <a:highlight>
                  <a:srgbClr val="FFFF00"/>
                </a:highlight>
                <a:latin typeface="Arial" panose="020B0604020202020204" pitchFamily="34" charset="0"/>
                <a:ea typeface="Arial" panose="020B0604020202020204" pitchFamily="34" charset="0"/>
              </a:rPr>
              <a:t>αφορούν </a:t>
            </a:r>
            <a:r>
              <a:rPr lang="el-GR" sz="2400" i="1" spc="20">
                <a:effectLst/>
                <a:highlight>
                  <a:srgbClr val="FFFF00"/>
                </a:highlight>
                <a:latin typeface="Arial" panose="020B0604020202020204" pitchFamily="34" charset="0"/>
                <a:ea typeface="Arial" panose="020B0604020202020204" pitchFamily="34" charset="0"/>
              </a:rPr>
              <a:t>όλη την </a:t>
            </a:r>
            <a:r>
              <a:rPr lang="el-GR" sz="2400" i="1" spc="25">
                <a:effectLst/>
                <a:highlight>
                  <a:srgbClr val="FFFF00"/>
                </a:highlight>
                <a:latin typeface="Arial" panose="020B0604020202020204" pitchFamily="34" charset="0"/>
                <a:ea typeface="Arial" panose="020B0604020202020204" pitchFamily="34" charset="0"/>
              </a:rPr>
              <a:t>κοινωνία</a:t>
            </a:r>
            <a:r>
              <a:rPr lang="el-GR" sz="2400" i="1" spc="25">
                <a:effectLst/>
                <a:latin typeface="Arial" panose="020B0604020202020204" pitchFamily="34" charset="0"/>
                <a:ea typeface="Arial" panose="020B0604020202020204" pitchFamily="34" charset="0"/>
              </a:rPr>
              <a:t> </a:t>
            </a:r>
            <a:r>
              <a:rPr lang="el-GR" sz="2400" i="1" spc="15">
                <a:effectLst/>
                <a:latin typeface="Arial" panose="020B0604020202020204" pitchFamily="34" charset="0"/>
                <a:ea typeface="Arial" panose="020B0604020202020204" pitchFamily="34" charset="0"/>
              </a:rPr>
              <a:t>θα </a:t>
            </a:r>
            <a:r>
              <a:rPr lang="el-GR" sz="2400" i="1" spc="25">
                <a:effectLst/>
                <a:latin typeface="Arial" panose="020B0604020202020204" pitchFamily="34" charset="0"/>
                <a:ea typeface="Arial" panose="020B0604020202020204" pitchFamily="34" charset="0"/>
              </a:rPr>
              <a:t>πρέπει απαραιτήτως </a:t>
            </a:r>
            <a:r>
              <a:rPr lang="el-GR" sz="2400" i="1" spc="15">
                <a:effectLst/>
                <a:latin typeface="Arial" panose="020B0604020202020204" pitchFamily="34" charset="0"/>
                <a:ea typeface="Arial" panose="020B0604020202020204" pitchFamily="34" charset="0"/>
              </a:rPr>
              <a:t>να </a:t>
            </a:r>
            <a:r>
              <a:rPr lang="el-GR" sz="2400" i="1" spc="25">
                <a:effectLst/>
                <a:latin typeface="Arial" panose="020B0604020202020204" pitchFamily="34" charset="0"/>
                <a:ea typeface="Arial" panose="020B0604020202020204" pitchFamily="34" charset="0"/>
              </a:rPr>
              <a:t>μπορείς </a:t>
            </a:r>
            <a:r>
              <a:rPr lang="el-GR" sz="2400" i="1" spc="15">
                <a:effectLst/>
                <a:latin typeface="Arial" panose="020B0604020202020204" pitchFamily="34" charset="0"/>
                <a:ea typeface="Arial" panose="020B0604020202020204" pitchFamily="34" charset="0"/>
              </a:rPr>
              <a:t>να </a:t>
            </a:r>
            <a:r>
              <a:rPr lang="el-GR" sz="2400" i="1" spc="20">
                <a:effectLst/>
                <a:latin typeface="Arial" panose="020B0604020202020204" pitchFamily="34" charset="0"/>
                <a:ea typeface="Arial" panose="020B0604020202020204" pitchFamily="34" charset="0"/>
              </a:rPr>
              <a:t>κατα</a:t>
            </a:r>
            <a:r>
              <a:rPr lang="el-GR" sz="2400" i="1" spc="30">
                <a:effectLst/>
                <a:latin typeface="Arial" panose="020B0604020202020204" pitchFamily="34" charset="0"/>
                <a:ea typeface="Arial" panose="020B0604020202020204" pitchFamily="34" charset="0"/>
              </a:rPr>
              <a:t>λαβαίνει</a:t>
            </a:r>
            <a:r>
              <a:rPr lang="el-GR" sz="2400" i="1">
                <a:effectLst/>
                <a:latin typeface="Arial" panose="020B0604020202020204" pitchFamily="34" charset="0"/>
                <a:ea typeface="Arial" panose="020B0604020202020204" pitchFamily="34" charset="0"/>
              </a:rPr>
              <a:t>ς </a:t>
            </a:r>
            <a:r>
              <a:rPr lang="el-GR" sz="2400" i="1" spc="30">
                <a:effectLst/>
                <a:latin typeface="Arial" panose="020B0604020202020204" pitchFamily="34" charset="0"/>
                <a:ea typeface="Arial" panose="020B0604020202020204" pitchFamily="34" charset="0"/>
              </a:rPr>
              <a:t>τ</a:t>
            </a:r>
            <a:r>
              <a:rPr lang="el-GR" sz="2400" i="1">
                <a:effectLst/>
                <a:latin typeface="Arial" panose="020B0604020202020204" pitchFamily="34" charset="0"/>
                <a:ea typeface="Arial" panose="020B0604020202020204" pitchFamily="34" charset="0"/>
              </a:rPr>
              <a:t>η   </a:t>
            </a:r>
            <a:r>
              <a:rPr lang="el-GR" sz="2400" i="1" spc="5">
                <a:effectLst/>
                <a:latin typeface="Arial" panose="020B0604020202020204" pitchFamily="34" charset="0"/>
                <a:ea typeface="Arial" panose="020B0604020202020204" pitchFamily="34" charset="0"/>
              </a:rPr>
              <a:t> </a:t>
            </a:r>
            <a:r>
              <a:rPr lang="el-GR" sz="2400" i="1" spc="30">
                <a:effectLst/>
                <a:latin typeface="Arial" panose="020B0604020202020204" pitchFamily="34" charset="0"/>
                <a:ea typeface="Arial" panose="020B0604020202020204" pitchFamily="34" charset="0"/>
              </a:rPr>
              <a:t>βασικ</a:t>
            </a:r>
            <a:r>
              <a:rPr lang="el-GR" sz="2400" i="1">
                <a:effectLst/>
                <a:latin typeface="Arial" panose="020B0604020202020204" pitchFamily="34" charset="0"/>
                <a:ea typeface="Arial" panose="020B0604020202020204" pitchFamily="34" charset="0"/>
              </a:rPr>
              <a:t>ή </a:t>
            </a:r>
            <a:r>
              <a:rPr lang="el-GR" sz="2400" i="1" spc="30">
                <a:effectLst/>
                <a:latin typeface="Arial" panose="020B0604020202020204" pitchFamily="34" charset="0"/>
                <a:ea typeface="Arial" panose="020B0604020202020204" pitchFamily="34" charset="0"/>
              </a:rPr>
              <a:t>διαδικασί</a:t>
            </a:r>
            <a:r>
              <a:rPr lang="el-GR" sz="2400" i="1">
                <a:effectLst/>
                <a:latin typeface="Arial" panose="020B0604020202020204" pitchFamily="34" charset="0"/>
                <a:ea typeface="Arial" panose="020B0604020202020204" pitchFamily="34" charset="0"/>
              </a:rPr>
              <a:t>α </a:t>
            </a:r>
            <a:r>
              <a:rPr lang="el-GR" sz="2400" i="1" spc="30">
                <a:effectLst/>
                <a:latin typeface="Arial" panose="020B0604020202020204" pitchFamily="34" charset="0"/>
                <a:ea typeface="Arial" panose="020B0604020202020204" pitchFamily="34" charset="0"/>
              </a:rPr>
              <a:t>μ</a:t>
            </a:r>
            <a:r>
              <a:rPr lang="el-GR" sz="2400" i="1">
                <a:effectLst/>
                <a:latin typeface="Arial" panose="020B0604020202020204" pitchFamily="34" charset="0"/>
                <a:ea typeface="Arial" panose="020B0604020202020204" pitchFamily="34" charset="0"/>
              </a:rPr>
              <a:t>ε </a:t>
            </a:r>
            <a:r>
              <a:rPr lang="el-GR" sz="2400" i="1" spc="30">
                <a:effectLst/>
                <a:latin typeface="Arial" panose="020B0604020202020204" pitchFamily="34" charset="0"/>
                <a:ea typeface="Arial" panose="020B0604020202020204" pitchFamily="34" charset="0"/>
              </a:rPr>
              <a:t>τη</a:t>
            </a:r>
            <a:r>
              <a:rPr lang="el-GR" sz="2400" i="1">
                <a:effectLst/>
                <a:latin typeface="Arial" panose="020B0604020202020204" pitchFamily="34" charset="0"/>
                <a:ea typeface="Arial" panose="020B0604020202020204" pitchFamily="34" charset="0"/>
              </a:rPr>
              <a:t>ν </a:t>
            </a:r>
            <a:r>
              <a:rPr lang="el-GR" sz="2400" i="1" spc="30">
                <a:effectLst/>
                <a:latin typeface="Arial" panose="020B0604020202020204" pitchFamily="34" charset="0"/>
                <a:ea typeface="Arial" panose="020B0604020202020204" pitchFamily="34" charset="0"/>
              </a:rPr>
              <a:t>οποί</a:t>
            </a:r>
            <a:r>
              <a:rPr lang="el-GR" sz="2400" i="1">
                <a:effectLst/>
                <a:latin typeface="Arial" panose="020B0604020202020204" pitchFamily="34" charset="0"/>
                <a:ea typeface="Arial" panose="020B0604020202020204" pitchFamily="34" charset="0"/>
              </a:rPr>
              <a:t>α </a:t>
            </a:r>
            <a:r>
              <a:rPr lang="el-GR" sz="2400" i="1" spc="30">
                <a:effectLst/>
                <a:latin typeface="Arial" panose="020B0604020202020204" pitchFamily="34" charset="0"/>
                <a:ea typeface="Arial" panose="020B0604020202020204" pitchFamily="34" charset="0"/>
              </a:rPr>
              <a:t>δημιουργείται</a:t>
            </a:r>
            <a:r>
              <a:rPr lang="el-GR" sz="2400" i="1">
                <a:effectLst/>
                <a:latin typeface="Arial" panose="020B0604020202020204" pitchFamily="34" charset="0"/>
                <a:ea typeface="Arial" panose="020B0604020202020204" pitchFamily="34" charset="0"/>
              </a:rPr>
              <a:t>, </a:t>
            </a:r>
            <a:r>
              <a:rPr lang="el-GR" sz="2400" i="1" spc="25">
                <a:effectLst/>
                <a:latin typeface="Arial" panose="020B0604020202020204" pitchFamily="34" charset="0"/>
                <a:ea typeface="Arial" panose="020B0604020202020204" pitchFamily="34" charset="0"/>
              </a:rPr>
              <a:t>ελέγχεται </a:t>
            </a:r>
            <a:r>
              <a:rPr lang="el-GR" sz="2400" i="1" spc="20">
                <a:effectLst/>
                <a:latin typeface="Arial" panose="020B0604020202020204" pitchFamily="34" charset="0"/>
                <a:ea typeface="Arial" panose="020B0604020202020204" pitchFamily="34" charset="0"/>
              </a:rPr>
              <a:t>και </a:t>
            </a:r>
            <a:r>
              <a:rPr lang="el-GR" sz="2400" i="1" spc="25">
                <a:effectLst/>
                <a:latin typeface="Arial" panose="020B0604020202020204" pitchFamily="34" charset="0"/>
                <a:ea typeface="Arial" panose="020B0604020202020204" pitchFamily="34" charset="0"/>
              </a:rPr>
              <a:t>τροποποιείται </a:t>
            </a:r>
            <a:r>
              <a:rPr lang="el-GR" sz="2400" i="1">
                <a:effectLst/>
                <a:latin typeface="Arial" panose="020B0604020202020204" pitchFamily="34" charset="0"/>
                <a:ea typeface="Arial" panose="020B0604020202020204" pitchFamily="34" charset="0"/>
              </a:rPr>
              <a:t>η </a:t>
            </a:r>
            <a:r>
              <a:rPr lang="el-GR" sz="2400" i="1" spc="25">
                <a:effectLst/>
                <a:latin typeface="Arial" panose="020B0604020202020204" pitchFamily="34" charset="0"/>
                <a:ea typeface="Arial" panose="020B0604020202020204" pitchFamily="34" charset="0"/>
              </a:rPr>
              <a:t>επιστημονική γνώση. Έτσι </a:t>
            </a:r>
            <a:r>
              <a:rPr lang="el-GR" sz="2400" i="1" spc="15">
                <a:effectLst/>
                <a:highlight>
                  <a:srgbClr val="FFFF00"/>
                </a:highlight>
                <a:latin typeface="Arial" panose="020B0604020202020204" pitchFamily="34" charset="0"/>
                <a:ea typeface="Arial" panose="020B0604020202020204" pitchFamily="34" charset="0"/>
              </a:rPr>
              <a:t>θα </a:t>
            </a:r>
            <a:r>
              <a:rPr lang="el-GR" sz="2400" i="1" spc="25">
                <a:effectLst/>
                <a:highlight>
                  <a:srgbClr val="FFFF00"/>
                </a:highlight>
                <a:latin typeface="Arial" panose="020B0604020202020204" pitchFamily="34" charset="0"/>
                <a:ea typeface="Arial" panose="020B0604020202020204" pitchFamily="34" charset="0"/>
              </a:rPr>
              <a:t>είσαι </a:t>
            </a:r>
            <a:r>
              <a:rPr lang="el-GR" sz="2400" i="1" spc="15">
                <a:effectLst/>
                <a:highlight>
                  <a:srgbClr val="FFFF00"/>
                </a:highlight>
                <a:latin typeface="Arial" panose="020B0604020202020204" pitchFamily="34" charset="0"/>
                <a:ea typeface="Arial" panose="020B0604020202020204" pitchFamily="34" charset="0"/>
              </a:rPr>
              <a:t>σε </a:t>
            </a:r>
            <a:r>
              <a:rPr lang="el-GR" sz="2400" i="1" spc="25">
                <a:effectLst/>
                <a:highlight>
                  <a:srgbClr val="FFFF00"/>
                </a:highlight>
                <a:latin typeface="Arial" panose="020B0604020202020204" pitchFamily="34" charset="0"/>
                <a:ea typeface="Arial" panose="020B0604020202020204" pitchFamily="34" charset="0"/>
              </a:rPr>
              <a:t>θέση </a:t>
            </a:r>
            <a:r>
              <a:rPr lang="el-GR" sz="2400" i="1" spc="15">
                <a:effectLst/>
                <a:highlight>
                  <a:srgbClr val="FFFF00"/>
                </a:highlight>
                <a:latin typeface="Arial" panose="020B0604020202020204" pitchFamily="34" charset="0"/>
                <a:ea typeface="Arial" panose="020B0604020202020204" pitchFamily="34" charset="0"/>
              </a:rPr>
              <a:t>να </a:t>
            </a:r>
            <a:r>
              <a:rPr lang="el-GR" sz="2400" i="1" spc="30">
                <a:effectLst/>
                <a:highlight>
                  <a:srgbClr val="FFFF00"/>
                </a:highlight>
                <a:latin typeface="Arial" panose="020B0604020202020204" pitchFamily="34" charset="0"/>
                <a:ea typeface="Arial" panose="020B0604020202020204" pitchFamily="34" charset="0"/>
              </a:rPr>
              <a:t>κρίνεις </a:t>
            </a:r>
            <a:r>
              <a:rPr lang="el-GR" sz="2400" i="1" spc="25">
                <a:effectLst/>
                <a:highlight>
                  <a:srgbClr val="FFFF00"/>
                </a:highlight>
                <a:latin typeface="Arial" panose="020B0604020202020204" pitchFamily="34" charset="0"/>
                <a:ea typeface="Arial" panose="020B0604020202020204" pitchFamily="34" charset="0"/>
              </a:rPr>
              <a:t>μόνος </a:t>
            </a:r>
            <a:r>
              <a:rPr lang="el-GR" sz="2400" i="1" spc="20">
                <a:effectLst/>
                <a:highlight>
                  <a:srgbClr val="FFFF00"/>
                </a:highlight>
                <a:latin typeface="Arial" panose="020B0604020202020204" pitchFamily="34" charset="0"/>
                <a:ea typeface="Arial" panose="020B0604020202020204" pitchFamily="34" charset="0"/>
              </a:rPr>
              <a:t>σου την  </a:t>
            </a:r>
            <a:r>
              <a:rPr lang="el-GR" sz="2400" i="1" spc="30">
                <a:effectLst/>
                <a:highlight>
                  <a:srgbClr val="FFFF00"/>
                </a:highlight>
                <a:latin typeface="Arial" panose="020B0604020202020204" pitchFamily="34" charset="0"/>
                <a:ea typeface="Arial" panose="020B0604020202020204" pitchFamily="34" charset="0"/>
              </a:rPr>
              <a:t>αξιοπιστία </a:t>
            </a:r>
            <a:r>
              <a:rPr lang="el-GR" sz="2400" i="1" spc="20">
                <a:effectLst/>
                <a:highlight>
                  <a:srgbClr val="FFFF00"/>
                </a:highlight>
                <a:latin typeface="Arial" panose="020B0604020202020204" pitchFamily="34" charset="0"/>
                <a:ea typeface="Arial" panose="020B0604020202020204" pitchFamily="34" charset="0"/>
              </a:rPr>
              <a:t>των </a:t>
            </a:r>
            <a:r>
              <a:rPr lang="el-GR" sz="2400" i="1" spc="30">
                <a:effectLst/>
                <a:highlight>
                  <a:srgbClr val="FFFF00"/>
                </a:highlight>
                <a:latin typeface="Arial" panose="020B0604020202020204" pitchFamily="34" charset="0"/>
                <a:ea typeface="Arial" panose="020B0604020202020204" pitchFamily="34" charset="0"/>
              </a:rPr>
              <a:t>πληροφορι</a:t>
            </a:r>
            <a:r>
              <a:rPr lang="el-GR" sz="2400" i="1" spc="15">
                <a:effectLst/>
                <a:highlight>
                  <a:srgbClr val="FFFF00"/>
                </a:highlight>
                <a:latin typeface="Arial" panose="020B0604020202020204" pitchFamily="34" charset="0"/>
                <a:ea typeface="Arial" panose="020B0604020202020204" pitchFamily="34" charset="0"/>
              </a:rPr>
              <a:t>ών</a:t>
            </a:r>
            <a:r>
              <a:rPr lang="el-GR" sz="2400" i="1" spc="15">
                <a:effectLst/>
                <a:latin typeface="Arial" panose="020B0604020202020204" pitchFamily="34" charset="0"/>
                <a:ea typeface="Arial" panose="020B0604020202020204" pitchFamily="34" charset="0"/>
              </a:rPr>
              <a:t> </a:t>
            </a:r>
            <a:r>
              <a:rPr lang="el-GR" sz="2400" i="1" spc="20">
                <a:effectLst/>
                <a:latin typeface="Arial" panose="020B0604020202020204" pitchFamily="34" charset="0"/>
                <a:ea typeface="Arial" panose="020B0604020202020204" pitchFamily="34" charset="0"/>
              </a:rPr>
              <a:t>που </a:t>
            </a:r>
            <a:r>
              <a:rPr lang="el-GR" sz="2400" i="1" spc="30">
                <a:effectLst/>
                <a:latin typeface="Arial" panose="020B0604020202020204" pitchFamily="34" charset="0"/>
                <a:ea typeface="Arial" panose="020B0604020202020204" pitchFamily="34" charset="0"/>
              </a:rPr>
              <a:t>δέχεσαι </a:t>
            </a:r>
            <a:r>
              <a:rPr lang="el-GR" sz="2400" i="1" spc="20">
                <a:effectLst/>
                <a:latin typeface="Arial" panose="020B0604020202020204" pitchFamily="34" charset="0"/>
                <a:ea typeface="Arial" panose="020B0604020202020204" pitchFamily="34" charset="0"/>
              </a:rPr>
              <a:t>από </a:t>
            </a:r>
            <a:r>
              <a:rPr lang="el-GR" sz="2400" i="1" spc="15">
                <a:effectLst/>
                <a:latin typeface="Arial" panose="020B0604020202020204" pitchFamily="34" charset="0"/>
                <a:ea typeface="Arial" panose="020B0604020202020204" pitchFamily="34" charset="0"/>
              </a:rPr>
              <a:t>το </a:t>
            </a:r>
            <a:r>
              <a:rPr lang="el-GR" sz="2400" i="1" spc="30">
                <a:effectLst/>
                <a:latin typeface="Arial" panose="020B0604020202020204" pitchFamily="34" charset="0"/>
                <a:ea typeface="Arial" panose="020B0604020202020204" pitchFamily="34" charset="0"/>
              </a:rPr>
              <a:t>πολιτικό </a:t>
            </a:r>
            <a:r>
              <a:rPr lang="el-GR" sz="2400" i="1" spc="20">
                <a:effectLst/>
                <a:latin typeface="Arial" panose="020B0604020202020204" pitchFamily="34" charset="0"/>
                <a:ea typeface="Arial" panose="020B0604020202020204" pitchFamily="34" charset="0"/>
              </a:rPr>
              <a:t>και </a:t>
            </a:r>
            <a:r>
              <a:rPr lang="el-GR" sz="2400" i="1" spc="30">
                <a:effectLst/>
                <a:latin typeface="Arial" panose="020B0604020202020204" pitchFamily="34" charset="0"/>
                <a:ea typeface="Arial" panose="020B0604020202020204" pitchFamily="34" charset="0"/>
              </a:rPr>
              <a:t>κοινωνικό περιβάλλον</a:t>
            </a:r>
            <a:r>
              <a:rPr lang="el-GR" sz="2400" i="1" spc="165">
                <a:effectLst/>
                <a:latin typeface="Arial" panose="020B0604020202020204" pitchFamily="34" charset="0"/>
                <a:ea typeface="Arial" panose="020B0604020202020204" pitchFamily="34" charset="0"/>
              </a:rPr>
              <a:t> </a:t>
            </a:r>
            <a:r>
              <a:rPr lang="el-GR" sz="2400" i="1" spc="25">
                <a:effectLst/>
                <a:latin typeface="Arial" panose="020B0604020202020204" pitchFamily="34" charset="0"/>
                <a:ea typeface="Arial" panose="020B0604020202020204" pitchFamily="34" charset="0"/>
              </a:rPr>
              <a:t>σου.</a:t>
            </a:r>
            <a:endParaRPr lang="el-GR" sz="2400" i="1">
              <a:effectLst/>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23005495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B7EEDAA8-5451-ADA5-8E23-479BB976BCF2}"/>
              </a:ext>
            </a:extLst>
          </p:cNvPr>
          <p:cNvSpPr>
            <a:spLocks noGrp="1"/>
          </p:cNvSpPr>
          <p:nvPr>
            <p:ph type="title"/>
          </p:nvPr>
        </p:nvSpPr>
        <p:spPr>
          <a:xfrm>
            <a:off x="838200" y="365125"/>
            <a:ext cx="10515600" cy="1325563"/>
          </a:xfrm>
        </p:spPr>
        <p:txBody>
          <a:bodyPr>
            <a:normAutofit/>
          </a:bodyPr>
          <a:lstStyle/>
          <a:p>
            <a:r>
              <a:rPr lang="el-GR" sz="5400"/>
              <a:t>ΦΥΣΙΚΗ Β΄ Γυμνασίου: Πρόλογος</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Θέση περιεχομένου 2">
            <a:extLst>
              <a:ext uri="{FF2B5EF4-FFF2-40B4-BE49-F238E27FC236}">
                <a16:creationId xmlns:a16="http://schemas.microsoft.com/office/drawing/2014/main" id="{71243BD4-0247-393E-2004-E0FF6EDA85DC}"/>
              </a:ext>
            </a:extLst>
          </p:cNvPr>
          <p:cNvSpPr>
            <a:spLocks noGrp="1"/>
          </p:cNvSpPr>
          <p:nvPr>
            <p:ph idx="1"/>
          </p:nvPr>
        </p:nvSpPr>
        <p:spPr>
          <a:xfrm>
            <a:off x="838200" y="1929384"/>
            <a:ext cx="10515600" cy="4395082"/>
          </a:xfrm>
        </p:spPr>
        <p:txBody>
          <a:bodyPr>
            <a:noAutofit/>
          </a:bodyPr>
          <a:lstStyle/>
          <a:p>
            <a:r>
              <a:rPr lang="el-GR" spc="20" dirty="0">
                <a:effectLst/>
                <a:latin typeface="Arial" panose="020B0604020202020204" pitchFamily="34" charset="0"/>
                <a:ea typeface="Arial" panose="020B0604020202020204" pitchFamily="34" charset="0"/>
              </a:rPr>
              <a:t>… εσύ, </a:t>
            </a:r>
            <a:r>
              <a:rPr lang="el-GR" dirty="0">
                <a:effectLst/>
                <a:latin typeface="Arial" panose="020B0604020202020204" pitchFamily="34" charset="0"/>
                <a:ea typeface="Arial" panose="020B0604020202020204" pitchFamily="34" charset="0"/>
              </a:rPr>
              <a:t>ο </a:t>
            </a:r>
            <a:r>
              <a:rPr lang="el-GR" spc="30" dirty="0">
                <a:effectLst/>
                <a:latin typeface="Arial" panose="020B0604020202020204" pitchFamily="34" charset="0"/>
                <a:ea typeface="Arial" panose="020B0604020202020204" pitchFamily="34" charset="0"/>
              </a:rPr>
              <a:t>σημερινός μαθητής, </a:t>
            </a:r>
            <a:r>
              <a:rPr lang="el-GR" spc="35" dirty="0">
                <a:effectLst/>
                <a:latin typeface="Arial" panose="020B0604020202020204" pitchFamily="34" charset="0"/>
                <a:ea typeface="Arial" panose="020B0604020202020204" pitchFamily="34" charset="0"/>
              </a:rPr>
              <a:t>ω</a:t>
            </a:r>
            <a:r>
              <a:rPr lang="el-GR" dirty="0">
                <a:effectLst/>
                <a:latin typeface="Arial" panose="020B0604020202020204" pitchFamily="34" charset="0"/>
                <a:ea typeface="Arial" panose="020B0604020202020204" pitchFamily="34" charset="0"/>
              </a:rPr>
              <a:t>ς </a:t>
            </a:r>
            <a:r>
              <a:rPr lang="el-GR" spc="35" dirty="0">
                <a:effectLst/>
                <a:latin typeface="Arial" panose="020B0604020202020204" pitchFamily="34" charset="0"/>
                <a:ea typeface="Arial" panose="020B0604020202020204" pitchFamily="34" charset="0"/>
              </a:rPr>
              <a:t>αυριανό</a:t>
            </a:r>
            <a:r>
              <a:rPr lang="el-GR" dirty="0">
                <a:effectLst/>
                <a:latin typeface="Arial" panose="020B0604020202020204" pitchFamily="34" charset="0"/>
                <a:ea typeface="Arial" panose="020B0604020202020204" pitchFamily="34" charset="0"/>
              </a:rPr>
              <a:t>ς </a:t>
            </a:r>
            <a:r>
              <a:rPr lang="el-GR" spc="35" dirty="0">
                <a:effectLst/>
                <a:latin typeface="Arial" panose="020B0604020202020204" pitchFamily="34" charset="0"/>
                <a:ea typeface="Arial" panose="020B0604020202020204" pitchFamily="34" charset="0"/>
              </a:rPr>
              <a:t>δημοκρατικό</a:t>
            </a:r>
            <a:r>
              <a:rPr lang="el-GR" dirty="0">
                <a:effectLst/>
                <a:latin typeface="Arial" panose="020B0604020202020204" pitchFamily="34" charset="0"/>
                <a:ea typeface="Arial" panose="020B0604020202020204" pitchFamily="34" charset="0"/>
              </a:rPr>
              <a:t>ς </a:t>
            </a:r>
            <a:r>
              <a:rPr lang="el-GR" spc="35" dirty="0">
                <a:effectLst/>
                <a:latin typeface="Arial" panose="020B0604020202020204" pitchFamily="34" charset="0"/>
                <a:ea typeface="Arial" panose="020B0604020202020204" pitchFamily="34" charset="0"/>
              </a:rPr>
              <a:t>πολίτη</a:t>
            </a:r>
            <a:r>
              <a:rPr lang="el-GR" dirty="0">
                <a:effectLst/>
                <a:latin typeface="Arial" panose="020B0604020202020204" pitchFamily="34" charset="0"/>
                <a:ea typeface="Arial" panose="020B0604020202020204" pitchFamily="34" charset="0"/>
              </a:rPr>
              <a:t>ς</a:t>
            </a:r>
            <a:r>
              <a:rPr lang="el-GR" dirty="0">
                <a:latin typeface="Arial" panose="020B0604020202020204" pitchFamily="34" charset="0"/>
                <a:ea typeface="Arial" panose="020B0604020202020204" pitchFamily="34" charset="0"/>
              </a:rPr>
              <a:t>,</a:t>
            </a:r>
            <a:r>
              <a:rPr lang="el-GR" dirty="0">
                <a:effectLst/>
                <a:latin typeface="Arial" panose="020B0604020202020204" pitchFamily="34" charset="0"/>
                <a:ea typeface="Arial" panose="020B0604020202020204" pitchFamily="34" charset="0"/>
              </a:rPr>
              <a:t> </a:t>
            </a:r>
            <a:r>
              <a:rPr lang="el-GR" spc="35" dirty="0">
                <a:effectLst/>
                <a:latin typeface="Arial" panose="020B0604020202020204" pitchFamily="34" charset="0"/>
                <a:ea typeface="Arial" panose="020B0604020202020204" pitchFamily="34" charset="0"/>
              </a:rPr>
              <a:t>ΘΑ</a:t>
            </a:r>
            <a:r>
              <a:rPr lang="el-GR" dirty="0">
                <a:effectLst/>
                <a:latin typeface="Arial" panose="020B0604020202020204" pitchFamily="34" charset="0"/>
                <a:ea typeface="Arial" panose="020B0604020202020204" pitchFamily="34" charset="0"/>
              </a:rPr>
              <a:t> </a:t>
            </a:r>
            <a:r>
              <a:rPr lang="el-GR" spc="35" dirty="0">
                <a:effectLst/>
                <a:latin typeface="Arial" panose="020B0604020202020204" pitchFamily="34" charset="0"/>
                <a:ea typeface="Arial" panose="020B0604020202020204" pitchFamily="34" charset="0"/>
              </a:rPr>
              <a:t>κλη</a:t>
            </a:r>
            <a:r>
              <a:rPr lang="el-GR" spc="25" dirty="0">
                <a:effectLst/>
                <a:latin typeface="Arial" panose="020B0604020202020204" pitchFamily="34" charset="0"/>
                <a:ea typeface="Arial" panose="020B0604020202020204" pitchFamily="34" charset="0"/>
              </a:rPr>
              <a:t>θείς </a:t>
            </a:r>
            <a:r>
              <a:rPr lang="el-GR" spc="15" dirty="0">
                <a:effectLst/>
                <a:latin typeface="Arial" panose="020B0604020202020204" pitchFamily="34" charset="0"/>
                <a:ea typeface="Arial" panose="020B0604020202020204" pitchFamily="34" charset="0"/>
              </a:rPr>
              <a:t>… να </a:t>
            </a:r>
            <a:r>
              <a:rPr lang="el-GR" spc="25" dirty="0">
                <a:effectLst/>
                <a:latin typeface="Arial" panose="020B0604020202020204" pitchFamily="34" charset="0"/>
                <a:ea typeface="Arial" panose="020B0604020202020204" pitchFamily="34" charset="0"/>
              </a:rPr>
              <a:t>λάβεις μέρος </a:t>
            </a:r>
            <a:r>
              <a:rPr lang="el-GR" spc="20" dirty="0">
                <a:effectLst/>
                <a:latin typeface="Arial" panose="020B0604020202020204" pitchFamily="34" charset="0"/>
                <a:ea typeface="Arial" panose="020B0604020202020204" pitchFamily="34" charset="0"/>
              </a:rPr>
              <a:t>στη </a:t>
            </a:r>
            <a:r>
              <a:rPr lang="el-GR" spc="25" dirty="0">
                <a:effectLst/>
                <a:latin typeface="Arial" panose="020B0604020202020204" pitchFamily="34" charset="0"/>
                <a:ea typeface="Arial" panose="020B0604020202020204" pitchFamily="34" charset="0"/>
              </a:rPr>
              <a:t>λήψη αποφάσεων… δηλαδή, σήμερα: ΤΙΠΟΤΑ και αύριο ΜΟΝΟ ΣΥΜΜΕΤΟΧΗ στη λήψη αποφάσεων;;; Δράση, πράξη, τίποτα;;; Ούτε σήμερα ούτε αύριο;;;</a:t>
            </a:r>
            <a:r>
              <a:rPr lang="el-GR" spc="25" dirty="0">
                <a:latin typeface="Arial" panose="020B0604020202020204" pitchFamily="34" charset="0"/>
                <a:ea typeface="Arial" panose="020B0604020202020204" pitchFamily="34" charset="0"/>
              </a:rPr>
              <a:t> Και ποιος θα δράσει/ πράξει για να αντιμετωπίσει τις </a:t>
            </a:r>
            <a:r>
              <a:rPr lang="el-GR" spc="30" dirty="0">
                <a:effectLst/>
                <a:latin typeface="Arial" panose="020B0604020202020204" pitchFamily="34" charset="0"/>
                <a:ea typeface="Arial" panose="020B0604020202020204" pitchFamily="34" charset="0"/>
              </a:rPr>
              <a:t>επιπτώσεις </a:t>
            </a:r>
            <a:r>
              <a:rPr lang="el-GR" spc="20" dirty="0">
                <a:effectLst/>
                <a:latin typeface="Arial" panose="020B0604020202020204" pitchFamily="34" charset="0"/>
                <a:ea typeface="Arial" panose="020B0604020202020204" pitchFamily="34" charset="0"/>
              </a:rPr>
              <a:t>του </a:t>
            </a:r>
            <a:r>
              <a:rPr lang="el-GR" spc="30" dirty="0">
                <a:effectLst/>
                <a:latin typeface="Arial" panose="020B0604020202020204" pitchFamily="34" charset="0"/>
                <a:ea typeface="Arial" panose="020B0604020202020204" pitchFamily="34" charset="0"/>
              </a:rPr>
              <a:t>φαινομένου </a:t>
            </a:r>
            <a:r>
              <a:rPr lang="el-GR" spc="20" dirty="0">
                <a:effectLst/>
                <a:latin typeface="Arial" panose="020B0604020202020204" pitchFamily="34" charset="0"/>
                <a:ea typeface="Arial" panose="020B0604020202020204" pitchFamily="34" charset="0"/>
              </a:rPr>
              <a:t>του </a:t>
            </a:r>
            <a:r>
              <a:rPr lang="el-GR" spc="35" dirty="0">
                <a:effectLst/>
                <a:latin typeface="Arial" panose="020B0604020202020204" pitchFamily="34" charset="0"/>
                <a:ea typeface="Arial" panose="020B0604020202020204" pitchFamily="34" charset="0"/>
              </a:rPr>
              <a:t>θερμοκηπίου</a:t>
            </a:r>
            <a:r>
              <a:rPr lang="el-GR" dirty="0">
                <a:effectLst/>
                <a:latin typeface="Arial" panose="020B0604020202020204" pitchFamily="34" charset="0"/>
                <a:ea typeface="Arial" panose="020B0604020202020204" pitchFamily="34" charset="0"/>
              </a:rPr>
              <a:t>, </a:t>
            </a:r>
            <a:r>
              <a:rPr lang="el-GR" spc="-120" dirty="0">
                <a:effectLst/>
                <a:latin typeface="Arial" panose="020B0604020202020204" pitchFamily="34" charset="0"/>
                <a:ea typeface="Arial" panose="020B0604020202020204" pitchFamily="34" charset="0"/>
              </a:rPr>
              <a:t> </a:t>
            </a:r>
            <a:r>
              <a:rPr lang="el-GR" spc="35" dirty="0">
                <a:effectLst/>
                <a:latin typeface="Arial" panose="020B0604020202020204" pitchFamily="34" charset="0"/>
                <a:ea typeface="Arial" panose="020B0604020202020204" pitchFamily="34" charset="0"/>
              </a:rPr>
              <a:t>τη</a:t>
            </a:r>
            <a:r>
              <a:rPr lang="el-GR" dirty="0">
                <a:effectLst/>
                <a:latin typeface="Arial" panose="020B0604020202020204" pitchFamily="34" charset="0"/>
                <a:ea typeface="Arial" panose="020B0604020202020204" pitchFamily="34" charset="0"/>
              </a:rPr>
              <a:t>ς </a:t>
            </a:r>
            <a:r>
              <a:rPr lang="el-GR" spc="35" dirty="0">
                <a:effectLst/>
                <a:latin typeface="Arial" panose="020B0604020202020204" pitchFamily="34" charset="0"/>
                <a:ea typeface="Arial" panose="020B0604020202020204" pitchFamily="34" charset="0"/>
              </a:rPr>
              <a:t>γενετική</a:t>
            </a:r>
            <a:r>
              <a:rPr lang="el-GR" dirty="0">
                <a:effectLst/>
                <a:latin typeface="Arial" panose="020B0604020202020204" pitchFamily="34" charset="0"/>
                <a:ea typeface="Arial" panose="020B0604020202020204" pitchFamily="34" charset="0"/>
              </a:rPr>
              <a:t>ς </a:t>
            </a:r>
            <a:r>
              <a:rPr lang="el-GR" spc="35" dirty="0">
                <a:effectLst/>
                <a:latin typeface="Arial" panose="020B0604020202020204" pitchFamily="34" charset="0"/>
                <a:ea typeface="Arial" panose="020B0604020202020204" pitchFamily="34" charset="0"/>
              </a:rPr>
              <a:t>τροποποίηση</a:t>
            </a:r>
            <a:r>
              <a:rPr lang="el-GR" dirty="0">
                <a:effectLst/>
                <a:latin typeface="Arial" panose="020B0604020202020204" pitchFamily="34" charset="0"/>
                <a:ea typeface="Arial" panose="020B0604020202020204" pitchFamily="34" charset="0"/>
              </a:rPr>
              <a:t>ς </a:t>
            </a:r>
            <a:r>
              <a:rPr lang="el-GR" spc="35" dirty="0">
                <a:effectLst/>
                <a:latin typeface="Arial" panose="020B0604020202020204" pitchFamily="34" charset="0"/>
                <a:ea typeface="Arial" panose="020B0604020202020204" pitchFamily="34" charset="0"/>
              </a:rPr>
              <a:t>τω</a:t>
            </a:r>
            <a:r>
              <a:rPr lang="el-GR" dirty="0">
                <a:effectLst/>
                <a:latin typeface="Arial" panose="020B0604020202020204" pitchFamily="34" charset="0"/>
                <a:ea typeface="Arial" panose="020B0604020202020204" pitchFamily="34" charset="0"/>
              </a:rPr>
              <a:t>ν   </a:t>
            </a:r>
            <a:r>
              <a:rPr lang="el-GR" spc="-120" dirty="0">
                <a:effectLst/>
                <a:latin typeface="Arial" panose="020B0604020202020204" pitchFamily="34" charset="0"/>
                <a:ea typeface="Arial" panose="020B0604020202020204" pitchFamily="34" charset="0"/>
              </a:rPr>
              <a:t> </a:t>
            </a:r>
            <a:r>
              <a:rPr lang="el-GR" spc="35" dirty="0">
                <a:effectLst/>
                <a:latin typeface="Arial" panose="020B0604020202020204" pitchFamily="34" charset="0"/>
                <a:ea typeface="Arial" panose="020B0604020202020204" pitchFamily="34" charset="0"/>
              </a:rPr>
              <a:t>τροφίμων</a:t>
            </a:r>
            <a:r>
              <a:rPr lang="el-GR" dirty="0">
                <a:effectLst/>
                <a:latin typeface="Arial" panose="020B0604020202020204" pitchFamily="34" charset="0"/>
                <a:ea typeface="Arial" panose="020B0604020202020204" pitchFamily="34" charset="0"/>
              </a:rPr>
              <a:t>, </a:t>
            </a:r>
            <a:r>
              <a:rPr lang="el-GR" spc="35" dirty="0">
                <a:effectLst/>
                <a:latin typeface="Arial" panose="020B0604020202020204" pitchFamily="34" charset="0"/>
                <a:ea typeface="Arial" panose="020B0604020202020204" pitchFamily="34" charset="0"/>
              </a:rPr>
              <a:t>τη</a:t>
            </a:r>
            <a:r>
              <a:rPr lang="el-GR" dirty="0">
                <a:effectLst/>
                <a:latin typeface="Arial" panose="020B0604020202020204" pitchFamily="34" charset="0"/>
                <a:ea typeface="Arial" panose="020B0604020202020204" pitchFamily="34" charset="0"/>
              </a:rPr>
              <a:t>ς </a:t>
            </a:r>
            <a:r>
              <a:rPr lang="el-GR" spc="25" dirty="0">
                <a:effectLst/>
                <a:latin typeface="Arial" panose="020B0604020202020204" pitchFamily="34" charset="0"/>
                <a:ea typeface="Arial" panose="020B0604020202020204" pitchFamily="34" charset="0"/>
              </a:rPr>
              <a:t>χρήσης </a:t>
            </a:r>
            <a:r>
              <a:rPr lang="el-GR" spc="30" dirty="0">
                <a:effectLst/>
                <a:latin typeface="Arial" panose="020B0604020202020204" pitchFamily="34" charset="0"/>
                <a:ea typeface="Arial" panose="020B0604020202020204" pitchFamily="34" charset="0"/>
              </a:rPr>
              <a:t>συμβατικών </a:t>
            </a:r>
            <a:r>
              <a:rPr lang="el-GR" spc="20" dirty="0">
                <a:effectLst/>
                <a:latin typeface="Arial" panose="020B0604020202020204" pitchFamily="34" charset="0"/>
                <a:ea typeface="Arial" panose="020B0604020202020204" pitchFamily="34" charset="0"/>
              </a:rPr>
              <a:t>και </a:t>
            </a:r>
            <a:r>
              <a:rPr lang="el-GR" spc="25" dirty="0">
                <a:effectLst/>
                <a:latin typeface="Arial" panose="020B0604020202020204" pitchFamily="34" charset="0"/>
                <a:ea typeface="Arial" panose="020B0604020202020204" pitchFamily="34" charset="0"/>
              </a:rPr>
              <a:t>νέων πηγών </a:t>
            </a:r>
            <a:r>
              <a:rPr lang="el-GR" spc="30" dirty="0">
                <a:effectLst/>
                <a:latin typeface="Arial" panose="020B0604020202020204" pitchFamily="34" charset="0"/>
                <a:ea typeface="Arial" panose="020B0604020202020204" pitchFamily="34" charset="0"/>
              </a:rPr>
              <a:t>ενέργειας, περιλαμβανο</a:t>
            </a:r>
            <a:r>
              <a:rPr lang="el-GR" spc="25" dirty="0">
                <a:effectLst/>
                <a:latin typeface="Arial" panose="020B0604020202020204" pitchFamily="34" charset="0"/>
                <a:ea typeface="Arial" panose="020B0604020202020204" pitchFamily="34" charset="0"/>
              </a:rPr>
              <a:t>μένης </a:t>
            </a:r>
            <a:r>
              <a:rPr lang="el-GR" spc="20" dirty="0">
                <a:effectLst/>
                <a:latin typeface="Arial" panose="020B0604020202020204" pitchFamily="34" charset="0"/>
                <a:ea typeface="Arial" panose="020B0604020202020204" pitchFamily="34" charset="0"/>
              </a:rPr>
              <a:t>και της </a:t>
            </a:r>
            <a:r>
              <a:rPr lang="el-GR" spc="30" dirty="0">
                <a:effectLst/>
                <a:latin typeface="Arial" panose="020B0604020202020204" pitchFamily="34" charset="0"/>
                <a:ea typeface="Arial" panose="020B0604020202020204" pitchFamily="34" charset="0"/>
              </a:rPr>
              <a:t>πυρηνικής;;;</a:t>
            </a:r>
            <a:endParaRPr lang="el-GR" spc="25" dirty="0">
              <a:effectLst/>
              <a:latin typeface="Arial" panose="020B0604020202020204" pitchFamily="34" charset="0"/>
              <a:ea typeface="Arial" panose="020B0604020202020204" pitchFamily="34" charset="0"/>
            </a:endParaRPr>
          </a:p>
          <a:p>
            <a:r>
              <a:rPr lang="el-GR" spc="25" dirty="0">
                <a:effectLst/>
                <a:latin typeface="Arial" panose="020B0604020202020204" pitchFamily="34" charset="0"/>
                <a:ea typeface="Arial" panose="020B0604020202020204" pitchFamily="34" charset="0"/>
              </a:rPr>
              <a:t>Εσύ μόνο ΣΤΑΣΗ και ΚΡΙΣΗ;;; </a:t>
            </a:r>
          </a:p>
        </p:txBody>
      </p:sp>
    </p:spTree>
    <p:extLst>
      <p:ext uri="{BB962C8B-B14F-4D97-AF65-F5344CB8AC3E}">
        <p14:creationId xmlns:p14="http://schemas.microsoft.com/office/powerpoint/2010/main" val="3495283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B7EEDAA8-5451-ADA5-8E23-479BB976BCF2}"/>
              </a:ext>
            </a:extLst>
          </p:cNvPr>
          <p:cNvSpPr>
            <a:spLocks noGrp="1"/>
          </p:cNvSpPr>
          <p:nvPr>
            <p:ph type="title"/>
          </p:nvPr>
        </p:nvSpPr>
        <p:spPr>
          <a:xfrm>
            <a:off x="838200" y="365125"/>
            <a:ext cx="10515600" cy="1325563"/>
          </a:xfrm>
        </p:spPr>
        <p:txBody>
          <a:bodyPr>
            <a:normAutofit/>
          </a:bodyPr>
          <a:lstStyle/>
          <a:p>
            <a:r>
              <a:rPr lang="el-GR" sz="5400"/>
              <a:t>ΦΥΣΙΚΗ Β΄ Γυμνασίου: Πρόλογος</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Θέση περιεχομένου 2">
            <a:extLst>
              <a:ext uri="{FF2B5EF4-FFF2-40B4-BE49-F238E27FC236}">
                <a16:creationId xmlns:a16="http://schemas.microsoft.com/office/drawing/2014/main" id="{71243BD4-0247-393E-2004-E0FF6EDA85DC}"/>
              </a:ext>
            </a:extLst>
          </p:cNvPr>
          <p:cNvSpPr>
            <a:spLocks noGrp="1"/>
          </p:cNvSpPr>
          <p:nvPr>
            <p:ph idx="1"/>
          </p:nvPr>
        </p:nvSpPr>
        <p:spPr>
          <a:xfrm>
            <a:off x="838200" y="1929383"/>
            <a:ext cx="10515600" cy="4563491"/>
          </a:xfrm>
        </p:spPr>
        <p:txBody>
          <a:bodyPr>
            <a:noAutofit/>
          </a:bodyPr>
          <a:lstStyle/>
          <a:p>
            <a:pPr algn="just"/>
            <a:r>
              <a:rPr lang="el-GR" sz="2400" i="1" spc="25" dirty="0">
                <a:effectLst/>
                <a:latin typeface="Arial" panose="020B0604020202020204" pitchFamily="34" charset="0"/>
                <a:ea typeface="Arial" panose="020B0604020202020204" pitchFamily="34" charset="0"/>
              </a:rPr>
              <a:t>Στον αιώνα </a:t>
            </a:r>
            <a:r>
              <a:rPr lang="el-GR" sz="2400" i="1" spc="20" dirty="0">
                <a:effectLst/>
                <a:latin typeface="Arial" panose="020B0604020202020204" pitchFamily="34" charset="0"/>
                <a:ea typeface="Arial" panose="020B0604020202020204" pitchFamily="34" charset="0"/>
              </a:rPr>
              <a:t>μας </a:t>
            </a:r>
            <a:r>
              <a:rPr lang="el-GR" sz="2400" i="1" dirty="0">
                <a:effectLst/>
                <a:latin typeface="Arial" panose="020B0604020202020204" pitchFamily="34" charset="0"/>
                <a:ea typeface="Arial" panose="020B0604020202020204" pitchFamily="34" charset="0"/>
              </a:rPr>
              <a:t>η </a:t>
            </a:r>
            <a:r>
              <a:rPr lang="el-GR" sz="2400" i="1" spc="30" dirty="0">
                <a:effectLst/>
                <a:latin typeface="Arial" panose="020B0604020202020204" pitchFamily="34" charset="0"/>
                <a:ea typeface="Arial" panose="020B0604020202020204" pitchFamily="34" charset="0"/>
              </a:rPr>
              <a:t>διδασκαλία </a:t>
            </a:r>
            <a:r>
              <a:rPr lang="el-GR" sz="2400" i="1" spc="20" dirty="0">
                <a:effectLst/>
                <a:latin typeface="Arial" panose="020B0604020202020204" pitchFamily="34" charset="0"/>
                <a:ea typeface="Arial" panose="020B0604020202020204" pitchFamily="34" charset="0"/>
              </a:rPr>
              <a:t>της </a:t>
            </a:r>
            <a:r>
              <a:rPr lang="el-GR" sz="2400" i="1" spc="30" dirty="0">
                <a:effectLst/>
                <a:latin typeface="Arial" panose="020B0604020202020204" pitchFamily="34" charset="0"/>
                <a:ea typeface="Arial" panose="020B0604020202020204" pitchFamily="34" charset="0"/>
              </a:rPr>
              <a:t>Φυσικής </a:t>
            </a:r>
            <a:r>
              <a:rPr lang="el-GR" sz="2400" i="1" spc="20" dirty="0">
                <a:effectLst/>
                <a:latin typeface="Arial" panose="020B0604020202020204" pitchFamily="34" charset="0"/>
                <a:ea typeface="Arial" panose="020B0604020202020204" pitchFamily="34" charset="0"/>
              </a:rPr>
              <a:t>στο </a:t>
            </a:r>
            <a:r>
              <a:rPr lang="el-GR" sz="2400" i="1" spc="30" dirty="0">
                <a:effectLst/>
                <a:latin typeface="Arial" panose="020B0604020202020204" pitchFamily="34" charset="0"/>
                <a:ea typeface="Arial" panose="020B0604020202020204" pitchFamily="34" charset="0"/>
              </a:rPr>
              <a:t>γυμνάσιο </a:t>
            </a:r>
            <a:r>
              <a:rPr lang="el-GR" sz="2400" i="1" spc="20" dirty="0">
                <a:effectLst/>
                <a:latin typeface="Arial" panose="020B0604020202020204" pitchFamily="34" charset="0"/>
                <a:ea typeface="Arial" panose="020B0604020202020204" pitchFamily="34" charset="0"/>
              </a:rPr>
              <a:t>δεν </a:t>
            </a:r>
            <a:r>
              <a:rPr lang="el-GR" sz="2400" i="1" spc="25" dirty="0">
                <a:effectLst/>
                <a:latin typeface="Arial" panose="020B0604020202020204" pitchFamily="34" charset="0"/>
                <a:ea typeface="Arial" panose="020B0604020202020204" pitchFamily="34" charset="0"/>
              </a:rPr>
              <a:t>πρέπει </a:t>
            </a:r>
            <a:r>
              <a:rPr lang="el-GR" sz="2400" i="1" spc="15" dirty="0">
                <a:effectLst/>
                <a:latin typeface="Arial" panose="020B0604020202020204" pitchFamily="34" charset="0"/>
                <a:ea typeface="Arial" panose="020B0604020202020204" pitchFamily="34" charset="0"/>
              </a:rPr>
              <a:t>να </a:t>
            </a:r>
            <a:r>
              <a:rPr lang="el-GR" sz="2400" i="1" spc="25" dirty="0">
                <a:effectLst/>
                <a:latin typeface="Arial" panose="020B0604020202020204" pitchFamily="34" charset="0"/>
                <a:ea typeface="Arial" panose="020B0604020202020204" pitchFamily="34" charset="0"/>
              </a:rPr>
              <a:t>είναι, πλέον, </a:t>
            </a:r>
            <a:r>
              <a:rPr lang="el-GR" sz="2400" i="1" dirty="0">
                <a:effectLst/>
                <a:latin typeface="Arial" panose="020B0604020202020204" pitchFamily="34" charset="0"/>
                <a:ea typeface="Arial" panose="020B0604020202020204" pitchFamily="34" charset="0"/>
              </a:rPr>
              <a:t>η </a:t>
            </a:r>
            <a:r>
              <a:rPr lang="el-GR" sz="2400" i="1" spc="25" dirty="0">
                <a:effectLst/>
                <a:latin typeface="Arial" panose="020B0604020202020204" pitchFamily="34" charset="0"/>
                <a:ea typeface="Arial" panose="020B0604020202020204" pitchFamily="34" charset="0"/>
              </a:rPr>
              <a:t>απαρχή </a:t>
            </a:r>
            <a:r>
              <a:rPr lang="el-GR" sz="2400" i="1" spc="30" dirty="0">
                <a:effectLst/>
                <a:latin typeface="Arial" panose="020B0604020202020204" pitchFamily="34" charset="0"/>
                <a:ea typeface="Arial" panose="020B0604020202020204" pitchFamily="34" charset="0"/>
              </a:rPr>
              <a:t>συσσώρευσης </a:t>
            </a:r>
            <a:r>
              <a:rPr lang="el-GR" sz="2400" i="1" spc="25" dirty="0">
                <a:effectLst/>
                <a:latin typeface="Arial" panose="020B0604020202020204" pitchFamily="34" charset="0"/>
                <a:ea typeface="Arial" panose="020B0604020202020204" pitchFamily="34" charset="0"/>
              </a:rPr>
              <a:t>ενός </a:t>
            </a:r>
            <a:r>
              <a:rPr lang="el-GR" sz="2400" i="1" spc="30" dirty="0">
                <a:effectLst/>
                <a:latin typeface="Arial" panose="020B0604020202020204" pitchFamily="34" charset="0"/>
                <a:ea typeface="Arial" panose="020B0604020202020204" pitchFamily="34" charset="0"/>
              </a:rPr>
              <a:t>μεγάλου </a:t>
            </a:r>
            <a:r>
              <a:rPr lang="el-GR" sz="2400" i="1" spc="25" dirty="0">
                <a:effectLst/>
                <a:latin typeface="Arial" panose="020B0604020202020204" pitchFamily="34" charset="0"/>
                <a:ea typeface="Arial" panose="020B0604020202020204" pitchFamily="34" charset="0"/>
              </a:rPr>
              <a:t>όγκου </a:t>
            </a:r>
            <a:r>
              <a:rPr lang="el-GR" sz="2400" i="1" spc="30" dirty="0">
                <a:effectLst/>
                <a:latin typeface="Arial" panose="020B0604020202020204" pitchFamily="34" charset="0"/>
                <a:ea typeface="Arial" panose="020B0604020202020204" pitchFamily="34" charset="0"/>
              </a:rPr>
              <a:t>φαινομένων </a:t>
            </a:r>
            <a:r>
              <a:rPr lang="el-GR" sz="2400" i="1" spc="20" dirty="0">
                <a:effectLst/>
                <a:latin typeface="Arial" panose="020B0604020202020204" pitchFamily="34" charset="0"/>
                <a:ea typeface="Arial" panose="020B0604020202020204" pitchFamily="34" charset="0"/>
              </a:rPr>
              <a:t>και </a:t>
            </a:r>
            <a:r>
              <a:rPr lang="el-GR" sz="2400" i="1" spc="30" dirty="0">
                <a:effectLst/>
                <a:latin typeface="Arial" panose="020B0604020202020204" pitchFamily="34" charset="0"/>
                <a:ea typeface="Arial" panose="020B0604020202020204" pitchFamily="34" charset="0"/>
              </a:rPr>
              <a:t>φυσικών </a:t>
            </a:r>
            <a:r>
              <a:rPr lang="el-GR" sz="2400" i="1" spc="25" dirty="0">
                <a:effectLst/>
                <a:latin typeface="Arial" panose="020B0604020202020204" pitchFamily="34" charset="0"/>
                <a:ea typeface="Arial" panose="020B0604020202020204" pitchFamily="34" charset="0"/>
              </a:rPr>
              <a:t>νόμων, </a:t>
            </a:r>
            <a:r>
              <a:rPr lang="el-GR" sz="2400" i="1" spc="30" dirty="0">
                <a:effectLst/>
                <a:latin typeface="Arial" panose="020B0604020202020204" pitchFamily="34" charset="0"/>
                <a:ea typeface="Arial" panose="020B0604020202020204" pitchFamily="34" charset="0"/>
              </a:rPr>
              <a:t>συσκευασμένων </a:t>
            </a:r>
            <a:r>
              <a:rPr lang="el-GR" sz="2400" i="1" spc="25" dirty="0">
                <a:effectLst/>
                <a:latin typeface="Arial" panose="020B0604020202020204" pitchFamily="34" charset="0"/>
                <a:ea typeface="Arial" panose="020B0604020202020204" pitchFamily="34" charset="0"/>
              </a:rPr>
              <a:t>προς </a:t>
            </a:r>
            <a:r>
              <a:rPr lang="el-GR" sz="2400" i="1" spc="30" dirty="0">
                <a:effectLst/>
                <a:latin typeface="Arial" panose="020B0604020202020204" pitchFamily="34" charset="0"/>
                <a:ea typeface="Arial" panose="020B0604020202020204" pitchFamily="34" charset="0"/>
              </a:rPr>
              <a:t>απομνημόνευση. </a:t>
            </a:r>
            <a:r>
              <a:rPr lang="el-GR" sz="2400" i="1" spc="15" dirty="0">
                <a:effectLst/>
                <a:latin typeface="Arial" panose="020B0604020202020204" pitchFamily="34" charset="0"/>
                <a:ea typeface="Arial" panose="020B0604020202020204" pitchFamily="34" charset="0"/>
              </a:rPr>
              <a:t>Οι </a:t>
            </a:r>
            <a:r>
              <a:rPr lang="el-GR" sz="2400" i="1" spc="30" dirty="0">
                <a:effectLst/>
                <a:latin typeface="Arial" panose="020B0604020202020204" pitchFamily="34" charset="0"/>
                <a:ea typeface="Arial" panose="020B0604020202020204" pitchFamily="34" charset="0"/>
              </a:rPr>
              <a:t>μαθητές </a:t>
            </a:r>
            <a:r>
              <a:rPr lang="el-GR" sz="2400" i="1" spc="20" dirty="0">
                <a:effectLst/>
                <a:latin typeface="Arial" panose="020B0604020202020204" pitchFamily="34" charset="0"/>
                <a:ea typeface="Arial" panose="020B0604020202020204" pitchFamily="34" charset="0"/>
              </a:rPr>
              <a:t>δεν </a:t>
            </a:r>
            <a:r>
              <a:rPr lang="el-GR" sz="2400" i="1" spc="30" dirty="0">
                <a:effectLst/>
                <a:latin typeface="Arial" panose="020B0604020202020204" pitchFamily="34" charset="0"/>
                <a:ea typeface="Arial" panose="020B0604020202020204" pitchFamily="34" charset="0"/>
              </a:rPr>
              <a:t>χρειάζεται </a:t>
            </a:r>
            <a:r>
              <a:rPr lang="el-GR" sz="2400" i="1" spc="15" dirty="0">
                <a:effectLst/>
                <a:latin typeface="Arial" panose="020B0604020202020204" pitchFamily="34" charset="0"/>
                <a:ea typeface="Arial" panose="020B0604020202020204" pitchFamily="34" charset="0"/>
              </a:rPr>
              <a:t>να </a:t>
            </a:r>
            <a:r>
              <a:rPr lang="el-GR" sz="2400" i="1" spc="30" dirty="0">
                <a:effectLst/>
                <a:latin typeface="Arial" panose="020B0604020202020204" pitchFamily="34" charset="0"/>
                <a:ea typeface="Arial" panose="020B0604020202020204" pitchFamily="34" charset="0"/>
              </a:rPr>
              <a:t>αποτελούν  </a:t>
            </a:r>
            <a:r>
              <a:rPr lang="el-GR" sz="2400" i="1" spc="25" dirty="0">
                <a:effectLst/>
                <a:latin typeface="Arial" panose="020B0604020202020204" pitchFamily="34" charset="0"/>
                <a:ea typeface="Arial" panose="020B0604020202020204" pitchFamily="34" charset="0"/>
              </a:rPr>
              <a:t>τράπεζα </a:t>
            </a:r>
            <a:r>
              <a:rPr lang="el-GR" sz="2400" i="1" spc="30" dirty="0">
                <a:effectLst/>
                <a:latin typeface="Arial" panose="020B0604020202020204" pitchFamily="34" charset="0"/>
                <a:ea typeface="Arial" panose="020B0604020202020204" pitchFamily="34" charset="0"/>
              </a:rPr>
              <a:t>μεγάλου </a:t>
            </a:r>
            <a:r>
              <a:rPr lang="el-GR" sz="2400" i="1" spc="25" dirty="0">
                <a:effectLst/>
                <a:latin typeface="Arial" panose="020B0604020202020204" pitchFamily="34" charset="0"/>
                <a:ea typeface="Arial" panose="020B0604020202020204" pitchFamily="34" charset="0"/>
              </a:rPr>
              <a:t>όγκου </a:t>
            </a:r>
            <a:r>
              <a:rPr lang="el-GR" sz="2400" i="1" spc="30" dirty="0">
                <a:effectLst/>
                <a:latin typeface="Arial" panose="020B0604020202020204" pitchFamily="34" charset="0"/>
                <a:ea typeface="Arial" panose="020B0604020202020204" pitchFamily="34" charset="0"/>
              </a:rPr>
              <a:t>πληροφοριών </a:t>
            </a:r>
            <a:r>
              <a:rPr lang="el-GR" sz="2400" i="1" spc="25" dirty="0">
                <a:effectLst/>
                <a:latin typeface="Arial" panose="020B0604020202020204" pitchFamily="34" charset="0"/>
                <a:ea typeface="Arial" panose="020B0604020202020204" pitchFamily="34" charset="0"/>
              </a:rPr>
              <a:t>αφού </a:t>
            </a:r>
            <a:r>
              <a:rPr lang="el-GR" sz="2400" i="1" spc="20" dirty="0">
                <a:effectLst/>
                <a:latin typeface="Arial" panose="020B0604020202020204" pitchFamily="34" charset="0"/>
                <a:ea typeface="Arial" panose="020B0604020202020204" pitchFamily="34" charset="0"/>
              </a:rPr>
              <a:t>τον </a:t>
            </a:r>
            <a:r>
              <a:rPr lang="el-GR" sz="2400" i="1" spc="25" dirty="0">
                <a:effectLst/>
                <a:latin typeface="Arial" panose="020B0604020202020204" pitchFamily="34" charset="0"/>
                <a:ea typeface="Arial" panose="020B0604020202020204" pitchFamily="34" charset="0"/>
              </a:rPr>
              <a:t>ρόλο αυτό </a:t>
            </a:r>
            <a:r>
              <a:rPr lang="el-GR" sz="2400" i="1" spc="20" dirty="0">
                <a:effectLst/>
                <a:latin typeface="Arial" panose="020B0604020202020204" pitchFamily="34" charset="0"/>
                <a:ea typeface="Arial" panose="020B0604020202020204" pitchFamily="34" charset="0"/>
              </a:rPr>
              <a:t>τον </a:t>
            </a:r>
            <a:r>
              <a:rPr lang="el-GR" sz="2400" i="1" spc="35" dirty="0">
                <a:effectLst/>
                <a:latin typeface="Arial" panose="020B0604020202020204" pitchFamily="34" charset="0"/>
                <a:ea typeface="Arial" panose="020B0604020202020204" pitchFamily="34" charset="0"/>
              </a:rPr>
              <a:t>έχε</a:t>
            </a:r>
            <a:r>
              <a:rPr lang="el-GR" sz="2400" i="1" dirty="0">
                <a:effectLst/>
                <a:latin typeface="Arial" panose="020B0604020202020204" pitchFamily="34" charset="0"/>
                <a:ea typeface="Arial" panose="020B0604020202020204" pitchFamily="34" charset="0"/>
              </a:rPr>
              <a:t>ι </a:t>
            </a:r>
            <a:r>
              <a:rPr lang="el-GR" sz="2400" i="1" spc="35" dirty="0">
                <a:effectLst/>
                <a:latin typeface="Arial" panose="020B0604020202020204" pitchFamily="34" charset="0"/>
                <a:ea typeface="Arial" panose="020B0604020202020204" pitchFamily="34" charset="0"/>
              </a:rPr>
              <a:t>αναλάβε</a:t>
            </a:r>
            <a:r>
              <a:rPr lang="el-GR" sz="2400" i="1" dirty="0">
                <a:effectLst/>
                <a:latin typeface="Arial" panose="020B0604020202020204" pitchFamily="34" charset="0"/>
                <a:ea typeface="Arial" panose="020B0604020202020204" pitchFamily="34" charset="0"/>
              </a:rPr>
              <a:t>ι </a:t>
            </a:r>
            <a:r>
              <a:rPr lang="el-GR" sz="2400" i="1" spc="35" dirty="0">
                <a:effectLst/>
                <a:latin typeface="Arial" panose="020B0604020202020204" pitchFamily="34" charset="0"/>
                <a:ea typeface="Arial" panose="020B0604020202020204" pitchFamily="34" charset="0"/>
              </a:rPr>
              <a:t>πλέο</a:t>
            </a:r>
            <a:r>
              <a:rPr lang="el-GR" sz="2400" i="1" dirty="0">
                <a:effectLst/>
                <a:latin typeface="Arial" panose="020B0604020202020204" pitchFamily="34" charset="0"/>
                <a:ea typeface="Arial" panose="020B0604020202020204" pitchFamily="34" charset="0"/>
              </a:rPr>
              <a:t>ν η </a:t>
            </a:r>
            <a:r>
              <a:rPr lang="el-GR" sz="2400" i="1" spc="35" dirty="0">
                <a:effectLst/>
                <a:latin typeface="Arial" panose="020B0604020202020204" pitchFamily="34" charset="0"/>
                <a:ea typeface="Arial" panose="020B0604020202020204" pitchFamily="34" charset="0"/>
              </a:rPr>
              <a:t>σύγχρον</a:t>
            </a:r>
            <a:r>
              <a:rPr lang="el-GR" sz="2400" i="1" dirty="0">
                <a:effectLst/>
                <a:latin typeface="Arial" panose="020B0604020202020204" pitchFamily="34" charset="0"/>
                <a:ea typeface="Arial" panose="020B0604020202020204" pitchFamily="34" charset="0"/>
              </a:rPr>
              <a:t>η </a:t>
            </a:r>
            <a:r>
              <a:rPr lang="el-GR" sz="2400" i="1" spc="35" dirty="0">
                <a:effectLst/>
                <a:latin typeface="Arial" panose="020B0604020202020204" pitchFamily="34" charset="0"/>
                <a:ea typeface="Arial" panose="020B0604020202020204" pitchFamily="34" charset="0"/>
              </a:rPr>
              <a:t>τεχνολογία</a:t>
            </a:r>
            <a:r>
              <a:rPr lang="el-GR" sz="2400" i="1" dirty="0">
                <a:effectLst/>
                <a:latin typeface="Arial" panose="020B0604020202020204" pitchFamily="34" charset="0"/>
                <a:ea typeface="Arial" panose="020B0604020202020204" pitchFamily="34" charset="0"/>
              </a:rPr>
              <a:t>. </a:t>
            </a:r>
            <a:r>
              <a:rPr lang="el-GR" sz="2400" i="1" spc="120" dirty="0">
                <a:effectLst/>
                <a:latin typeface="Arial" panose="020B0604020202020204" pitchFamily="34" charset="0"/>
                <a:ea typeface="Arial" panose="020B0604020202020204" pitchFamily="34" charset="0"/>
              </a:rPr>
              <a:t> </a:t>
            </a:r>
            <a:r>
              <a:rPr lang="el-GR" sz="2400" i="1" spc="35" dirty="0">
                <a:effectLst/>
                <a:latin typeface="Arial" panose="020B0604020202020204" pitchFamily="34" charset="0"/>
                <a:ea typeface="Arial" panose="020B0604020202020204" pitchFamily="34" charset="0"/>
              </a:rPr>
              <a:t>Αυτ</a:t>
            </a:r>
            <a:r>
              <a:rPr lang="el-GR" sz="2400" i="1" dirty="0">
                <a:effectLst/>
                <a:latin typeface="Arial" panose="020B0604020202020204" pitchFamily="34" charset="0"/>
                <a:ea typeface="Arial" panose="020B0604020202020204" pitchFamily="34" charset="0"/>
              </a:rPr>
              <a:t>ό </a:t>
            </a:r>
            <a:r>
              <a:rPr lang="el-GR" sz="2400" i="1" spc="35" dirty="0">
                <a:effectLst/>
                <a:latin typeface="Arial" panose="020B0604020202020204" pitchFamily="34" charset="0"/>
                <a:ea typeface="Arial" panose="020B0604020202020204" pitchFamily="34" charset="0"/>
              </a:rPr>
              <a:t>πο</a:t>
            </a:r>
            <a:r>
              <a:rPr lang="el-GR" sz="2400" i="1" dirty="0">
                <a:effectLst/>
                <a:latin typeface="Arial" panose="020B0604020202020204" pitchFamily="34" charset="0"/>
                <a:ea typeface="Arial" panose="020B0604020202020204" pitchFamily="34" charset="0"/>
              </a:rPr>
              <a:t>υ </a:t>
            </a:r>
            <a:r>
              <a:rPr lang="el-GR" sz="2400" i="1" spc="35" dirty="0">
                <a:effectLst/>
                <a:latin typeface="Arial" panose="020B0604020202020204" pitchFamily="34" charset="0"/>
                <a:ea typeface="Arial" panose="020B0604020202020204" pitchFamily="34" charset="0"/>
              </a:rPr>
              <a:t>καλείτα</a:t>
            </a:r>
            <a:r>
              <a:rPr lang="el-GR" sz="2400" i="1" dirty="0">
                <a:effectLst/>
                <a:latin typeface="Arial" panose="020B0604020202020204" pitchFamily="34" charset="0"/>
                <a:ea typeface="Arial" panose="020B0604020202020204" pitchFamily="34" charset="0"/>
              </a:rPr>
              <a:t>ι </a:t>
            </a:r>
            <a:r>
              <a:rPr lang="el-GR" sz="2400" i="1" spc="15" dirty="0">
                <a:effectLst/>
                <a:latin typeface="Arial" panose="020B0604020202020204" pitchFamily="34" charset="0"/>
                <a:ea typeface="Arial" panose="020B0604020202020204" pitchFamily="34" charset="0"/>
              </a:rPr>
              <a:t>να </a:t>
            </a:r>
            <a:r>
              <a:rPr lang="el-GR" sz="2400" i="1" spc="30" dirty="0">
                <a:effectLst/>
                <a:latin typeface="Arial" panose="020B0604020202020204" pitchFamily="34" charset="0"/>
                <a:ea typeface="Arial" panose="020B0604020202020204" pitchFamily="34" charset="0"/>
              </a:rPr>
              <a:t>προσφέρει </a:t>
            </a:r>
            <a:r>
              <a:rPr lang="el-GR" sz="2400" i="1" dirty="0">
                <a:effectLst/>
                <a:latin typeface="Arial" panose="020B0604020202020204" pitchFamily="34" charset="0"/>
                <a:ea typeface="Arial" panose="020B0604020202020204" pitchFamily="34" charset="0"/>
              </a:rPr>
              <a:t>η </a:t>
            </a:r>
            <a:r>
              <a:rPr lang="el-GR" sz="2400" i="1" spc="30" dirty="0">
                <a:effectLst/>
                <a:latin typeface="Arial" panose="020B0604020202020204" pitchFamily="34" charset="0"/>
                <a:ea typeface="Arial" panose="020B0604020202020204" pitchFamily="34" charset="0"/>
              </a:rPr>
              <a:t>διδασκαλία </a:t>
            </a:r>
            <a:r>
              <a:rPr lang="el-GR" sz="2400" i="1" spc="20" dirty="0">
                <a:effectLst/>
                <a:latin typeface="Arial" panose="020B0604020202020204" pitchFamily="34" charset="0"/>
                <a:ea typeface="Arial" panose="020B0604020202020204" pitchFamily="34" charset="0"/>
              </a:rPr>
              <a:t>της </a:t>
            </a:r>
            <a:r>
              <a:rPr lang="el-GR" sz="2400" i="1" spc="30" dirty="0">
                <a:effectLst/>
                <a:latin typeface="Arial" panose="020B0604020202020204" pitchFamily="34" charset="0"/>
                <a:ea typeface="Arial" panose="020B0604020202020204" pitchFamily="34" charset="0"/>
              </a:rPr>
              <a:t>Φυσικής </a:t>
            </a:r>
            <a:r>
              <a:rPr lang="el-GR" sz="2400" i="1" spc="20" dirty="0">
                <a:effectLst/>
                <a:latin typeface="Arial" panose="020B0604020202020204" pitchFamily="34" charset="0"/>
                <a:ea typeface="Arial" panose="020B0604020202020204" pitchFamily="34" charset="0"/>
              </a:rPr>
              <a:t>στο </a:t>
            </a:r>
            <a:r>
              <a:rPr lang="el-GR" sz="2400" i="1" spc="30" dirty="0">
                <a:effectLst/>
                <a:latin typeface="Arial" panose="020B0604020202020204" pitchFamily="34" charset="0"/>
                <a:ea typeface="Arial" panose="020B0604020202020204" pitchFamily="34" charset="0"/>
              </a:rPr>
              <a:t>γυμνάσιο </a:t>
            </a:r>
            <a:r>
              <a:rPr lang="el-GR" sz="2400" i="1" spc="25" dirty="0">
                <a:effectLst/>
                <a:latin typeface="Arial" panose="020B0604020202020204" pitchFamily="34" charset="0"/>
                <a:ea typeface="Arial" panose="020B0604020202020204" pitchFamily="34" charset="0"/>
              </a:rPr>
              <a:t>είναι </a:t>
            </a:r>
            <a:r>
              <a:rPr lang="el-GR" sz="2400" i="1" dirty="0">
                <a:effectLst/>
                <a:latin typeface="Arial" panose="020B0604020202020204" pitchFamily="34" charset="0"/>
                <a:ea typeface="Arial" panose="020B0604020202020204" pitchFamily="34" charset="0"/>
              </a:rPr>
              <a:t>η </a:t>
            </a:r>
            <a:r>
              <a:rPr lang="el-GR" sz="2400" i="1" spc="30" dirty="0">
                <a:effectLst/>
                <a:latin typeface="Arial" panose="020B0604020202020204" pitchFamily="34" charset="0"/>
                <a:ea typeface="Arial" panose="020B0604020202020204" pitchFamily="34" charset="0"/>
              </a:rPr>
              <a:t>μεταφορά </a:t>
            </a:r>
            <a:r>
              <a:rPr lang="el-GR" sz="2400" i="1" spc="25" dirty="0">
                <a:effectLst/>
                <a:latin typeface="Arial" panose="020B0604020202020204" pitchFamily="34" charset="0"/>
                <a:ea typeface="Arial" panose="020B0604020202020204" pitchFamily="34" charset="0"/>
              </a:rPr>
              <a:t>στους </a:t>
            </a:r>
            <a:r>
              <a:rPr lang="el-GR" sz="2400" i="1" spc="30" dirty="0">
                <a:effectLst/>
                <a:latin typeface="Arial" panose="020B0604020202020204" pitchFamily="34" charset="0"/>
                <a:ea typeface="Arial" panose="020B0604020202020204" pitchFamily="34" charset="0"/>
              </a:rPr>
              <a:t>μαθητές </a:t>
            </a:r>
            <a:r>
              <a:rPr lang="el-GR" sz="2400" i="1" spc="20" dirty="0">
                <a:effectLst/>
                <a:latin typeface="Arial" panose="020B0604020202020204" pitchFamily="34" charset="0"/>
                <a:ea typeface="Arial" panose="020B0604020202020204" pitchFamily="34" charset="0"/>
              </a:rPr>
              <a:t>του </a:t>
            </a:r>
            <a:r>
              <a:rPr lang="el-GR" sz="2400" i="1" spc="30" dirty="0">
                <a:effectLst/>
                <a:latin typeface="Arial" panose="020B0604020202020204" pitchFamily="34" charset="0"/>
                <a:ea typeface="Arial" panose="020B0604020202020204" pitchFamily="34" charset="0"/>
              </a:rPr>
              <a:t>θαυμαστού </a:t>
            </a:r>
            <a:r>
              <a:rPr lang="el-GR" sz="2400" i="1" spc="20" dirty="0">
                <a:effectLst/>
                <a:latin typeface="Arial" panose="020B0604020202020204" pitchFamily="34" charset="0"/>
                <a:ea typeface="Arial" panose="020B0604020202020204" pitchFamily="34" charset="0"/>
              </a:rPr>
              <a:t>και </a:t>
            </a:r>
            <a:r>
              <a:rPr lang="el-GR" sz="2400" i="1" spc="30" dirty="0">
                <a:effectLst/>
                <a:latin typeface="Arial" panose="020B0604020202020204" pitchFamily="34" charset="0"/>
                <a:ea typeface="Arial" panose="020B0604020202020204" pitchFamily="34" charset="0"/>
              </a:rPr>
              <a:t>δημιουργικού </a:t>
            </a:r>
            <a:r>
              <a:rPr lang="el-GR" sz="2400" i="1" spc="25" dirty="0">
                <a:effectLst/>
                <a:latin typeface="Arial" panose="020B0604020202020204" pitchFamily="34" charset="0"/>
                <a:ea typeface="Arial" panose="020B0604020202020204" pitchFamily="34" charset="0"/>
              </a:rPr>
              <a:t>τρό</a:t>
            </a:r>
            <a:r>
              <a:rPr lang="el-GR" sz="2400" i="1" spc="20" dirty="0">
                <a:effectLst/>
                <a:latin typeface="Arial" panose="020B0604020202020204" pitchFamily="34" charset="0"/>
                <a:ea typeface="Arial" panose="020B0604020202020204" pitchFamily="34" charset="0"/>
              </a:rPr>
              <a:t>που </a:t>
            </a:r>
            <a:r>
              <a:rPr lang="el-GR" sz="2400" i="1" spc="15" dirty="0">
                <a:effectLst/>
                <a:latin typeface="Arial" panose="020B0604020202020204" pitchFamily="34" charset="0"/>
                <a:ea typeface="Arial" panose="020B0604020202020204" pitchFamily="34" charset="0"/>
              </a:rPr>
              <a:t>με </a:t>
            </a:r>
            <a:r>
              <a:rPr lang="el-GR" sz="2400" i="1" spc="20" dirty="0">
                <a:effectLst/>
                <a:latin typeface="Arial" panose="020B0604020202020204" pitchFamily="34" charset="0"/>
                <a:ea typeface="Arial" panose="020B0604020202020204" pitchFamily="34" charset="0"/>
              </a:rPr>
              <a:t>τον </a:t>
            </a:r>
            <a:r>
              <a:rPr lang="el-GR" sz="2400" i="1" spc="25" dirty="0">
                <a:effectLst/>
                <a:latin typeface="Arial" panose="020B0604020202020204" pitchFamily="34" charset="0"/>
                <a:ea typeface="Arial" panose="020B0604020202020204" pitchFamily="34" charset="0"/>
              </a:rPr>
              <a:t>οποίο </a:t>
            </a:r>
            <a:r>
              <a:rPr lang="el-GR" sz="2400" i="1" dirty="0">
                <a:effectLst/>
                <a:latin typeface="Arial" panose="020B0604020202020204" pitchFamily="34" charset="0"/>
                <a:ea typeface="Arial" panose="020B0604020202020204" pitchFamily="34" charset="0"/>
              </a:rPr>
              <a:t>η </a:t>
            </a:r>
            <a:r>
              <a:rPr lang="el-GR" sz="2400" i="1" spc="30" dirty="0">
                <a:effectLst/>
                <a:latin typeface="Arial" panose="020B0604020202020204" pitchFamily="34" charset="0"/>
                <a:ea typeface="Arial" panose="020B0604020202020204" pitchFamily="34" charset="0"/>
              </a:rPr>
              <a:t>επιστημονική </a:t>
            </a:r>
            <a:r>
              <a:rPr lang="el-GR" sz="2400" i="1" spc="25" dirty="0">
                <a:effectLst/>
                <a:latin typeface="Arial" panose="020B0604020202020204" pitchFamily="34" charset="0"/>
                <a:ea typeface="Arial" panose="020B0604020202020204" pitchFamily="34" charset="0"/>
              </a:rPr>
              <a:t>σκέψη </a:t>
            </a:r>
            <a:r>
              <a:rPr lang="el-GR" sz="2400" i="1" spc="30" dirty="0">
                <a:effectLst/>
                <a:latin typeface="Arial" panose="020B0604020202020204" pitchFamily="34" charset="0"/>
                <a:ea typeface="Arial" panose="020B0604020202020204" pitchFamily="34" charset="0"/>
              </a:rPr>
              <a:t>διεισδύει </a:t>
            </a:r>
            <a:r>
              <a:rPr lang="el-GR" sz="2400" i="1" spc="25" dirty="0">
                <a:effectLst/>
                <a:latin typeface="Arial" panose="020B0604020202020204" pitchFamily="34" charset="0"/>
                <a:ea typeface="Arial" panose="020B0604020202020204" pitchFamily="34" charset="0"/>
              </a:rPr>
              <a:t>στον πυρή</a:t>
            </a:r>
            <a:r>
              <a:rPr lang="el-GR" sz="2400" i="1" spc="15" dirty="0">
                <a:effectLst/>
                <a:latin typeface="Arial" panose="020B0604020202020204" pitchFamily="34" charset="0"/>
                <a:ea typeface="Arial" panose="020B0604020202020204" pitchFamily="34" charset="0"/>
              </a:rPr>
              <a:t>να </a:t>
            </a:r>
            <a:r>
              <a:rPr lang="el-GR" sz="2400" i="1" spc="30" dirty="0">
                <a:effectLst/>
                <a:latin typeface="Arial" panose="020B0604020202020204" pitchFamily="34" charset="0"/>
                <a:ea typeface="Arial" panose="020B0604020202020204" pitchFamily="34" charset="0"/>
              </a:rPr>
              <a:t>δύσκολων προβλημάτων </a:t>
            </a:r>
            <a:r>
              <a:rPr lang="el-GR" sz="2400" i="1" spc="20" dirty="0">
                <a:effectLst/>
                <a:latin typeface="Arial" panose="020B0604020202020204" pitchFamily="34" charset="0"/>
                <a:ea typeface="Arial" panose="020B0604020202020204" pitchFamily="34" charset="0"/>
              </a:rPr>
              <a:t>που </a:t>
            </a:r>
            <a:r>
              <a:rPr lang="el-GR" sz="2400" i="1" spc="30" dirty="0">
                <a:effectLst/>
                <a:latin typeface="Arial" panose="020B0604020202020204" pitchFamily="34" charset="0"/>
                <a:ea typeface="Arial" panose="020B0604020202020204" pitchFamily="34" charset="0"/>
              </a:rPr>
              <a:t>σχετίζονται </a:t>
            </a:r>
            <a:r>
              <a:rPr lang="el-GR" sz="2400" i="1" spc="15" dirty="0">
                <a:effectLst/>
                <a:latin typeface="Arial" panose="020B0604020202020204" pitchFamily="34" charset="0"/>
                <a:ea typeface="Arial" panose="020B0604020202020204" pitchFamily="34" charset="0"/>
              </a:rPr>
              <a:t>με </a:t>
            </a:r>
            <a:r>
              <a:rPr lang="el-GR" sz="2400" i="1" spc="20" dirty="0">
                <a:effectLst/>
                <a:latin typeface="Arial" panose="020B0604020202020204" pitchFamily="34" charset="0"/>
                <a:ea typeface="Arial" panose="020B0604020202020204" pitchFamily="34" charset="0"/>
              </a:rPr>
              <a:t>την </a:t>
            </a:r>
            <a:r>
              <a:rPr lang="el-GR" sz="2400" i="1" spc="30" dirty="0">
                <a:effectLst/>
                <a:latin typeface="Arial" panose="020B0604020202020204" pitchFamily="34" charset="0"/>
                <a:ea typeface="Arial" panose="020B0604020202020204" pitchFamily="34" charset="0"/>
              </a:rPr>
              <a:t>κατανόηση </a:t>
            </a:r>
            <a:r>
              <a:rPr lang="el-GR" sz="2400" i="1" spc="25" dirty="0">
                <a:effectLst/>
                <a:latin typeface="Arial" panose="020B0604020202020204" pitchFamily="34" charset="0"/>
                <a:ea typeface="Arial" panose="020B0604020202020204" pitchFamily="34" charset="0"/>
              </a:rPr>
              <a:t>της </a:t>
            </a:r>
            <a:r>
              <a:rPr lang="el-GR" sz="2400" i="1" spc="30" dirty="0">
                <a:effectLst/>
                <a:latin typeface="Arial" panose="020B0604020202020204" pitchFamily="34" charset="0"/>
                <a:ea typeface="Arial" panose="020B0604020202020204" pitchFamily="34" charset="0"/>
              </a:rPr>
              <a:t>δομής </a:t>
            </a:r>
            <a:r>
              <a:rPr lang="el-GR" sz="2400" i="1" spc="25" dirty="0">
                <a:effectLst/>
                <a:latin typeface="Arial" panose="020B0604020202020204" pitchFamily="34" charset="0"/>
                <a:ea typeface="Arial" panose="020B0604020202020204" pitchFamily="34" charset="0"/>
              </a:rPr>
              <a:t>και </a:t>
            </a:r>
            <a:r>
              <a:rPr lang="el-GR" sz="2400" i="1" spc="35" dirty="0">
                <a:effectLst/>
                <a:latin typeface="Arial" panose="020B0604020202020204" pitchFamily="34" charset="0"/>
                <a:ea typeface="Arial" panose="020B0604020202020204" pitchFamily="34" charset="0"/>
              </a:rPr>
              <a:t>λειτουργίας </a:t>
            </a:r>
            <a:r>
              <a:rPr lang="el-GR" sz="2400" i="1" spc="25" dirty="0">
                <a:effectLst/>
                <a:latin typeface="Arial" panose="020B0604020202020204" pitchFamily="34" charset="0"/>
                <a:ea typeface="Arial" panose="020B0604020202020204" pitchFamily="34" charset="0"/>
              </a:rPr>
              <a:t>του </a:t>
            </a:r>
            <a:r>
              <a:rPr lang="el-GR" sz="2400" i="1" spc="30" dirty="0">
                <a:effectLst/>
                <a:latin typeface="Arial" panose="020B0604020202020204" pitchFamily="34" charset="0"/>
                <a:ea typeface="Arial" panose="020B0604020202020204" pitchFamily="34" charset="0"/>
              </a:rPr>
              <a:t>φυσικού κόσμου. </a:t>
            </a:r>
            <a:r>
              <a:rPr lang="el-GR" sz="2400" i="1" spc="25" dirty="0">
                <a:effectLst/>
                <a:latin typeface="Arial" panose="020B0604020202020204" pitchFamily="34" charset="0"/>
                <a:ea typeface="Arial" panose="020B0604020202020204" pitchFamily="34" charset="0"/>
              </a:rPr>
              <a:t>Πώς </a:t>
            </a:r>
            <a:r>
              <a:rPr lang="el-GR" sz="2400" i="1" spc="30" dirty="0">
                <a:effectLst/>
                <a:latin typeface="Arial" panose="020B0604020202020204" pitchFamily="34" charset="0"/>
                <a:ea typeface="Arial" panose="020B0604020202020204" pitchFamily="34" charset="0"/>
              </a:rPr>
              <a:t>είναι </a:t>
            </a:r>
            <a:r>
              <a:rPr lang="el-GR" sz="2400" i="1" spc="35" dirty="0">
                <a:effectLst/>
                <a:latin typeface="Arial" panose="020B0604020202020204" pitchFamily="34" charset="0"/>
                <a:ea typeface="Arial" panose="020B0604020202020204" pitchFamily="34" charset="0"/>
              </a:rPr>
              <a:t>δυνατό</a:t>
            </a:r>
            <a:r>
              <a:rPr lang="el-GR" sz="2400" i="1" dirty="0">
                <a:effectLst/>
                <a:latin typeface="Arial" panose="020B0604020202020204" pitchFamily="34" charset="0"/>
                <a:ea typeface="Arial" panose="020B0604020202020204" pitchFamily="34" charset="0"/>
              </a:rPr>
              <a:t>, </a:t>
            </a:r>
            <a:r>
              <a:rPr lang="el-GR" sz="2400" i="1" spc="35" dirty="0">
                <a:effectLst/>
                <a:latin typeface="Arial" panose="020B0604020202020204" pitchFamily="34" charset="0"/>
                <a:ea typeface="Arial" panose="020B0604020202020204" pitchFamily="34" charset="0"/>
              </a:rPr>
              <a:t>γι</a:t>
            </a:r>
            <a:r>
              <a:rPr lang="el-GR" sz="2400" i="1" dirty="0">
                <a:effectLst/>
                <a:latin typeface="Arial" panose="020B0604020202020204" pitchFamily="34" charset="0"/>
                <a:ea typeface="Arial" panose="020B0604020202020204" pitchFamily="34" charset="0"/>
              </a:rPr>
              <a:t>α </a:t>
            </a:r>
            <a:r>
              <a:rPr lang="el-GR" sz="2400" i="1" spc="35" dirty="0">
                <a:effectLst/>
                <a:latin typeface="Arial" panose="020B0604020202020204" pitchFamily="34" charset="0"/>
                <a:ea typeface="Arial" panose="020B0604020202020204" pitchFamily="34" charset="0"/>
              </a:rPr>
              <a:t>παράδειγμα</a:t>
            </a:r>
            <a:r>
              <a:rPr lang="el-GR" sz="2400" i="1" dirty="0">
                <a:effectLst/>
                <a:latin typeface="Arial" panose="020B0604020202020204" pitchFamily="34" charset="0"/>
                <a:ea typeface="Arial" panose="020B0604020202020204" pitchFamily="34" charset="0"/>
              </a:rPr>
              <a:t>,  </a:t>
            </a:r>
            <a:r>
              <a:rPr lang="el-GR" sz="2400" i="1" spc="-30" dirty="0">
                <a:effectLst/>
                <a:latin typeface="Arial" panose="020B0604020202020204" pitchFamily="34" charset="0"/>
                <a:ea typeface="Arial" panose="020B0604020202020204" pitchFamily="34" charset="0"/>
              </a:rPr>
              <a:t> </a:t>
            </a:r>
            <a:r>
              <a:rPr lang="el-GR" sz="2400" i="1" spc="35" dirty="0">
                <a:effectLst/>
                <a:latin typeface="Arial" panose="020B0604020202020204" pitchFamily="34" charset="0"/>
                <a:ea typeface="Arial" panose="020B0604020202020204" pitchFamily="34" charset="0"/>
              </a:rPr>
              <a:t>απ</a:t>
            </a:r>
            <a:r>
              <a:rPr lang="el-GR" sz="2400" i="1" dirty="0">
                <a:effectLst/>
                <a:latin typeface="Arial" panose="020B0604020202020204" pitchFamily="34" charset="0"/>
                <a:ea typeface="Arial" panose="020B0604020202020204" pitchFamily="34" charset="0"/>
              </a:rPr>
              <a:t>ό </a:t>
            </a:r>
            <a:r>
              <a:rPr lang="el-GR" sz="2400" i="1" spc="35" dirty="0">
                <a:effectLst/>
                <a:latin typeface="Arial" panose="020B0604020202020204" pitchFamily="34" charset="0"/>
                <a:ea typeface="Arial" panose="020B0604020202020204" pitchFamily="34" charset="0"/>
              </a:rPr>
              <a:t>ένα</a:t>
            </a:r>
            <a:r>
              <a:rPr lang="el-GR" sz="2400" i="1" dirty="0">
                <a:effectLst/>
                <a:latin typeface="Arial" panose="020B0604020202020204" pitchFamily="34" charset="0"/>
                <a:ea typeface="Arial" panose="020B0604020202020204" pitchFamily="34" charset="0"/>
              </a:rPr>
              <a:t>ν </a:t>
            </a:r>
            <a:r>
              <a:rPr lang="el-GR" sz="2400" i="1" spc="35" dirty="0">
                <a:effectLst/>
                <a:latin typeface="Arial" panose="020B0604020202020204" pitchFamily="34" charset="0"/>
                <a:ea typeface="Arial" panose="020B0604020202020204" pitchFamily="34" charset="0"/>
              </a:rPr>
              <a:t>μικρ</a:t>
            </a:r>
            <a:r>
              <a:rPr lang="el-GR" sz="2400" i="1" dirty="0">
                <a:effectLst/>
                <a:latin typeface="Arial" panose="020B0604020202020204" pitchFamily="34" charset="0"/>
                <a:ea typeface="Arial" panose="020B0604020202020204" pitchFamily="34" charset="0"/>
              </a:rPr>
              <a:t>ό </a:t>
            </a:r>
            <a:r>
              <a:rPr lang="el-GR" sz="2400" i="1" spc="35" dirty="0">
                <a:effectLst/>
                <a:latin typeface="Arial" panose="020B0604020202020204" pitchFamily="34" charset="0"/>
                <a:ea typeface="Arial" panose="020B0604020202020204" pitchFamily="34" charset="0"/>
              </a:rPr>
              <a:t>αριθμ</a:t>
            </a:r>
            <a:r>
              <a:rPr lang="el-GR" sz="2400" i="1" dirty="0">
                <a:effectLst/>
                <a:latin typeface="Arial" panose="020B0604020202020204" pitchFamily="34" charset="0"/>
                <a:ea typeface="Arial" panose="020B0604020202020204" pitchFamily="34" charset="0"/>
              </a:rPr>
              <a:t>ό </a:t>
            </a:r>
            <a:r>
              <a:rPr lang="el-GR" sz="2400" i="1" spc="35" dirty="0">
                <a:effectLst/>
                <a:latin typeface="Arial" panose="020B0604020202020204" pitchFamily="34" charset="0"/>
                <a:ea typeface="Arial" panose="020B0604020202020204" pitchFamily="34" charset="0"/>
              </a:rPr>
              <a:t>βασικώ</a:t>
            </a:r>
            <a:r>
              <a:rPr lang="el-GR" sz="2400" i="1" dirty="0">
                <a:effectLst/>
                <a:latin typeface="Arial" panose="020B0604020202020204" pitchFamily="34" charset="0"/>
                <a:ea typeface="Arial" panose="020B0604020202020204" pitchFamily="34" charset="0"/>
              </a:rPr>
              <a:t>ν </a:t>
            </a:r>
            <a:r>
              <a:rPr lang="el-GR" sz="2400" i="1" spc="35" dirty="0">
                <a:effectLst/>
                <a:latin typeface="Arial" panose="020B0604020202020204" pitchFamily="34" charset="0"/>
                <a:ea typeface="Arial" panose="020B0604020202020204" pitchFamily="34" charset="0"/>
              </a:rPr>
              <a:t>θεμε</a:t>
            </a:r>
            <a:r>
              <a:rPr lang="el-GR" sz="2400" i="1" spc="25" dirty="0">
                <a:effectLst/>
                <a:latin typeface="Arial" panose="020B0604020202020204" pitchFamily="34" charset="0"/>
                <a:ea typeface="Arial" panose="020B0604020202020204" pitchFamily="34" charset="0"/>
              </a:rPr>
              <a:t>λιωδών αρχών </a:t>
            </a:r>
            <a:r>
              <a:rPr lang="el-GR" sz="2400" i="1" spc="20" dirty="0">
                <a:effectLst/>
                <a:latin typeface="Arial" panose="020B0604020202020204" pitchFamily="34" charset="0"/>
                <a:ea typeface="Arial" panose="020B0604020202020204" pitchFamily="34" charset="0"/>
              </a:rPr>
              <a:t>και </a:t>
            </a:r>
            <a:r>
              <a:rPr lang="el-GR" sz="2400" i="1" spc="30" dirty="0">
                <a:effectLst/>
                <a:latin typeface="Arial" panose="020B0604020202020204" pitchFamily="34" charset="0"/>
                <a:ea typeface="Arial" panose="020B0604020202020204" pitchFamily="34" charset="0"/>
              </a:rPr>
              <a:t>εννοιών </a:t>
            </a:r>
            <a:r>
              <a:rPr lang="el-GR" sz="2400" i="1" spc="15" dirty="0">
                <a:effectLst/>
                <a:latin typeface="Arial" panose="020B0604020202020204" pitchFamily="34" charset="0"/>
                <a:ea typeface="Arial" panose="020B0604020202020204" pitchFamily="34" charset="0"/>
              </a:rPr>
              <a:t>να </a:t>
            </a:r>
            <a:r>
              <a:rPr lang="el-GR" sz="2400" i="1" spc="25" dirty="0">
                <a:effectLst/>
                <a:latin typeface="Arial" panose="020B0604020202020204" pitchFamily="34" charset="0"/>
                <a:ea typeface="Arial" panose="020B0604020202020204" pitchFamily="34" charset="0"/>
              </a:rPr>
              <a:t>μπορεί </a:t>
            </a:r>
            <a:r>
              <a:rPr lang="el-GR" sz="2400" i="1" spc="30" dirty="0">
                <a:effectLst/>
                <a:latin typeface="Arial" panose="020B0604020202020204" pitchFamily="34" charset="0"/>
                <a:ea typeface="Arial" panose="020B0604020202020204" pitchFamily="34" charset="0"/>
              </a:rPr>
              <a:t>κάποιος </a:t>
            </a:r>
            <a:r>
              <a:rPr lang="el-GR" sz="2400" i="1" spc="15" dirty="0">
                <a:effectLst/>
                <a:latin typeface="Arial" panose="020B0604020202020204" pitchFamily="34" charset="0"/>
                <a:ea typeface="Arial" panose="020B0604020202020204" pitchFamily="34" charset="0"/>
              </a:rPr>
              <a:t>να </a:t>
            </a:r>
            <a:r>
              <a:rPr lang="el-GR" sz="2400" i="1" spc="30" dirty="0">
                <a:effectLst/>
                <a:latin typeface="Arial" panose="020B0604020202020204" pitchFamily="34" charset="0"/>
                <a:ea typeface="Arial" panose="020B0604020202020204" pitchFamily="34" charset="0"/>
              </a:rPr>
              <a:t>περιγράψει</a:t>
            </a:r>
            <a:r>
              <a:rPr lang="el-GR" sz="2400" i="1" spc="385" dirty="0">
                <a:effectLst/>
                <a:latin typeface="Arial" panose="020B0604020202020204" pitchFamily="34" charset="0"/>
                <a:ea typeface="Arial" panose="020B0604020202020204" pitchFamily="34" charset="0"/>
              </a:rPr>
              <a:t> </a:t>
            </a:r>
            <a:r>
              <a:rPr lang="el-GR" sz="2400" i="1" spc="25" dirty="0">
                <a:effectLst/>
                <a:latin typeface="Arial" panose="020B0604020202020204" pitchFamily="34" charset="0"/>
                <a:ea typeface="Arial" panose="020B0604020202020204" pitchFamily="34" charset="0"/>
              </a:rPr>
              <a:t>αλλά </a:t>
            </a:r>
            <a:r>
              <a:rPr lang="el-GR" sz="2400" i="1" spc="20" dirty="0">
                <a:effectLst/>
                <a:latin typeface="Arial" panose="020B0604020202020204" pitchFamily="34" charset="0"/>
                <a:ea typeface="Arial" panose="020B0604020202020204" pitchFamily="34" charset="0"/>
              </a:rPr>
              <a:t>και </a:t>
            </a:r>
            <a:r>
              <a:rPr lang="el-GR" sz="2400" i="1" spc="15" dirty="0">
                <a:effectLst/>
                <a:latin typeface="Arial" panose="020B0604020202020204" pitchFamily="34" charset="0"/>
                <a:ea typeface="Arial" panose="020B0604020202020204" pitchFamily="34" charset="0"/>
              </a:rPr>
              <a:t>να </a:t>
            </a:r>
            <a:r>
              <a:rPr lang="el-GR" sz="2400" i="1" spc="30" dirty="0">
                <a:effectLst/>
                <a:latin typeface="Arial" panose="020B0604020202020204" pitchFamily="34" charset="0"/>
                <a:ea typeface="Arial" panose="020B0604020202020204" pitchFamily="34" charset="0"/>
              </a:rPr>
              <a:t>προβλέψει </a:t>
            </a:r>
            <a:r>
              <a:rPr lang="el-GR" sz="2400" i="1" spc="20" dirty="0">
                <a:effectLst/>
                <a:latin typeface="Arial" panose="020B0604020202020204" pitchFamily="34" charset="0"/>
                <a:ea typeface="Arial" panose="020B0604020202020204" pitchFamily="34" charset="0"/>
              </a:rPr>
              <a:t>μια </a:t>
            </a:r>
            <a:r>
              <a:rPr lang="el-GR" sz="2400" i="1" spc="30" dirty="0">
                <a:effectLst/>
                <a:latin typeface="Arial" panose="020B0604020202020204" pitchFamily="34" charset="0"/>
                <a:ea typeface="Arial" panose="020B0604020202020204" pitchFamily="34" charset="0"/>
              </a:rPr>
              <a:t>ευρύτατη </a:t>
            </a:r>
            <a:r>
              <a:rPr lang="el-GR" sz="2400" i="1" spc="25" dirty="0">
                <a:effectLst/>
                <a:latin typeface="Arial" panose="020B0604020202020204" pitchFamily="34" charset="0"/>
                <a:ea typeface="Arial" panose="020B0604020202020204" pitchFamily="34" charset="0"/>
              </a:rPr>
              <a:t>κλάση </a:t>
            </a:r>
            <a:r>
              <a:rPr lang="el-GR" sz="2400" i="1" spc="30" dirty="0">
                <a:effectLst/>
                <a:latin typeface="Arial" panose="020B0604020202020204" pitchFamily="34" charset="0"/>
                <a:ea typeface="Arial" panose="020B0604020202020204" pitchFamily="34" charset="0"/>
              </a:rPr>
              <a:t>φυσικών φαινομέ</a:t>
            </a:r>
            <a:r>
              <a:rPr lang="el-GR" sz="2400" i="1" spc="25" dirty="0">
                <a:effectLst/>
                <a:latin typeface="Arial" panose="020B0604020202020204" pitchFamily="34" charset="0"/>
                <a:ea typeface="Arial" panose="020B0604020202020204" pitchFamily="34" charset="0"/>
              </a:rPr>
              <a:t>νων.</a:t>
            </a:r>
            <a:endParaRPr lang="el-GR" sz="2400" i="1" dirty="0">
              <a:effectLst/>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39560694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B7EEDAA8-5451-ADA5-8E23-479BB976BCF2}"/>
              </a:ext>
            </a:extLst>
          </p:cNvPr>
          <p:cNvSpPr>
            <a:spLocks noGrp="1"/>
          </p:cNvSpPr>
          <p:nvPr>
            <p:ph type="title"/>
          </p:nvPr>
        </p:nvSpPr>
        <p:spPr>
          <a:xfrm>
            <a:off x="838200" y="365125"/>
            <a:ext cx="10515600" cy="1325563"/>
          </a:xfrm>
        </p:spPr>
        <p:txBody>
          <a:bodyPr>
            <a:normAutofit/>
          </a:bodyPr>
          <a:lstStyle/>
          <a:p>
            <a:r>
              <a:rPr lang="el-GR" sz="5400"/>
              <a:t>ΦΥΣΙΚΗ Β΄ Γυμνασίου: Πρόλογος</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Θέση περιεχομένου 2">
            <a:extLst>
              <a:ext uri="{FF2B5EF4-FFF2-40B4-BE49-F238E27FC236}">
                <a16:creationId xmlns:a16="http://schemas.microsoft.com/office/drawing/2014/main" id="{71243BD4-0247-393E-2004-E0FF6EDA85DC}"/>
              </a:ext>
            </a:extLst>
          </p:cNvPr>
          <p:cNvSpPr>
            <a:spLocks noGrp="1"/>
          </p:cNvSpPr>
          <p:nvPr>
            <p:ph idx="1"/>
          </p:nvPr>
        </p:nvSpPr>
        <p:spPr>
          <a:xfrm>
            <a:off x="838200" y="1929384"/>
            <a:ext cx="10515600" cy="4526914"/>
          </a:xfrm>
        </p:spPr>
        <p:txBody>
          <a:bodyPr>
            <a:noAutofit/>
          </a:bodyPr>
          <a:lstStyle/>
          <a:p>
            <a:r>
              <a:rPr lang="el-GR" sz="2400" i="1" spc="25">
                <a:effectLst/>
                <a:latin typeface="Arial" panose="020B0604020202020204" pitchFamily="34" charset="0"/>
                <a:ea typeface="Arial" panose="020B0604020202020204" pitchFamily="34" charset="0"/>
              </a:rPr>
              <a:t>Στον αιώνα </a:t>
            </a:r>
            <a:r>
              <a:rPr lang="el-GR" sz="2400" i="1" spc="20">
                <a:effectLst/>
                <a:latin typeface="Arial" panose="020B0604020202020204" pitchFamily="34" charset="0"/>
                <a:ea typeface="Arial" panose="020B0604020202020204" pitchFamily="34" charset="0"/>
              </a:rPr>
              <a:t>μας </a:t>
            </a:r>
            <a:r>
              <a:rPr lang="el-GR" sz="2400" i="1">
                <a:effectLst/>
                <a:latin typeface="Arial" panose="020B0604020202020204" pitchFamily="34" charset="0"/>
                <a:ea typeface="Arial" panose="020B0604020202020204" pitchFamily="34" charset="0"/>
              </a:rPr>
              <a:t>η </a:t>
            </a:r>
            <a:r>
              <a:rPr lang="el-GR" sz="2400" i="1" spc="30">
                <a:effectLst/>
                <a:latin typeface="Arial" panose="020B0604020202020204" pitchFamily="34" charset="0"/>
                <a:ea typeface="Arial" panose="020B0604020202020204" pitchFamily="34" charset="0"/>
              </a:rPr>
              <a:t>διδασκαλία </a:t>
            </a:r>
            <a:r>
              <a:rPr lang="el-GR" sz="2400" i="1" spc="20">
                <a:effectLst/>
                <a:latin typeface="Arial" panose="020B0604020202020204" pitchFamily="34" charset="0"/>
                <a:ea typeface="Arial" panose="020B0604020202020204" pitchFamily="34" charset="0"/>
              </a:rPr>
              <a:t>της </a:t>
            </a:r>
            <a:r>
              <a:rPr lang="el-GR" sz="2400" i="1" spc="30">
                <a:effectLst/>
                <a:latin typeface="Arial" panose="020B0604020202020204" pitchFamily="34" charset="0"/>
                <a:ea typeface="Arial" panose="020B0604020202020204" pitchFamily="34" charset="0"/>
              </a:rPr>
              <a:t>Φυσικής </a:t>
            </a:r>
            <a:r>
              <a:rPr lang="el-GR" sz="2400" i="1" spc="20">
                <a:effectLst/>
                <a:latin typeface="Arial" panose="020B0604020202020204" pitchFamily="34" charset="0"/>
                <a:ea typeface="Arial" panose="020B0604020202020204" pitchFamily="34" charset="0"/>
              </a:rPr>
              <a:t>στο </a:t>
            </a:r>
            <a:r>
              <a:rPr lang="el-GR" sz="2400" i="1" spc="30">
                <a:effectLst/>
                <a:latin typeface="Arial" panose="020B0604020202020204" pitchFamily="34" charset="0"/>
                <a:ea typeface="Arial" panose="020B0604020202020204" pitchFamily="34" charset="0"/>
              </a:rPr>
              <a:t>γυμνάσιο </a:t>
            </a:r>
            <a:r>
              <a:rPr lang="el-GR" sz="2400" i="1" spc="20">
                <a:effectLst/>
                <a:latin typeface="Arial" panose="020B0604020202020204" pitchFamily="34" charset="0"/>
                <a:ea typeface="Arial" panose="020B0604020202020204" pitchFamily="34" charset="0"/>
              </a:rPr>
              <a:t>δεν </a:t>
            </a:r>
            <a:r>
              <a:rPr lang="el-GR" sz="2400" i="1" spc="25">
                <a:effectLst/>
                <a:latin typeface="Arial" panose="020B0604020202020204" pitchFamily="34" charset="0"/>
                <a:ea typeface="Arial" panose="020B0604020202020204" pitchFamily="34" charset="0"/>
              </a:rPr>
              <a:t>πρέπει </a:t>
            </a:r>
            <a:r>
              <a:rPr lang="el-GR" sz="2400" i="1" spc="15">
                <a:effectLst/>
                <a:latin typeface="Arial" panose="020B0604020202020204" pitchFamily="34" charset="0"/>
                <a:ea typeface="Arial" panose="020B0604020202020204" pitchFamily="34" charset="0"/>
              </a:rPr>
              <a:t>να </a:t>
            </a:r>
            <a:r>
              <a:rPr lang="el-GR" sz="2400" i="1" spc="25">
                <a:effectLst/>
                <a:latin typeface="Arial" panose="020B0604020202020204" pitchFamily="34" charset="0"/>
                <a:ea typeface="Arial" panose="020B0604020202020204" pitchFamily="34" charset="0"/>
              </a:rPr>
              <a:t>είναι, πλέον, </a:t>
            </a:r>
            <a:r>
              <a:rPr lang="el-GR" sz="2400" i="1">
                <a:effectLst/>
                <a:latin typeface="Arial" panose="020B0604020202020204" pitchFamily="34" charset="0"/>
                <a:ea typeface="Arial" panose="020B0604020202020204" pitchFamily="34" charset="0"/>
              </a:rPr>
              <a:t>η </a:t>
            </a:r>
            <a:r>
              <a:rPr lang="el-GR" sz="2400" i="1" spc="25">
                <a:effectLst/>
                <a:latin typeface="Arial" panose="020B0604020202020204" pitchFamily="34" charset="0"/>
                <a:ea typeface="Arial" panose="020B0604020202020204" pitchFamily="34" charset="0"/>
              </a:rPr>
              <a:t>απαρχή </a:t>
            </a:r>
            <a:r>
              <a:rPr lang="el-GR" sz="2400" i="1" spc="30">
                <a:effectLst/>
                <a:latin typeface="Arial" panose="020B0604020202020204" pitchFamily="34" charset="0"/>
                <a:ea typeface="Arial" panose="020B0604020202020204" pitchFamily="34" charset="0"/>
              </a:rPr>
              <a:t>συσσώρευσης </a:t>
            </a:r>
            <a:r>
              <a:rPr lang="el-GR" sz="2400" i="1" spc="25">
                <a:effectLst/>
                <a:latin typeface="Arial" panose="020B0604020202020204" pitchFamily="34" charset="0"/>
                <a:ea typeface="Arial" panose="020B0604020202020204" pitchFamily="34" charset="0"/>
              </a:rPr>
              <a:t>ενός </a:t>
            </a:r>
            <a:r>
              <a:rPr lang="el-GR" sz="2400" i="1" spc="30">
                <a:effectLst/>
                <a:latin typeface="Arial" panose="020B0604020202020204" pitchFamily="34" charset="0"/>
                <a:ea typeface="Arial" panose="020B0604020202020204" pitchFamily="34" charset="0"/>
              </a:rPr>
              <a:t>μεγάλου </a:t>
            </a:r>
            <a:r>
              <a:rPr lang="el-GR" sz="2400" i="1" spc="25">
                <a:effectLst/>
                <a:latin typeface="Arial" panose="020B0604020202020204" pitchFamily="34" charset="0"/>
                <a:ea typeface="Arial" panose="020B0604020202020204" pitchFamily="34" charset="0"/>
              </a:rPr>
              <a:t>όγκου </a:t>
            </a:r>
            <a:r>
              <a:rPr lang="el-GR" sz="2400" i="1" spc="30">
                <a:effectLst/>
                <a:latin typeface="Arial" panose="020B0604020202020204" pitchFamily="34" charset="0"/>
                <a:ea typeface="Arial" panose="020B0604020202020204" pitchFamily="34" charset="0"/>
              </a:rPr>
              <a:t>φαινομένων </a:t>
            </a:r>
            <a:r>
              <a:rPr lang="el-GR" sz="2400" i="1" spc="20">
                <a:effectLst/>
                <a:latin typeface="Arial" panose="020B0604020202020204" pitchFamily="34" charset="0"/>
                <a:ea typeface="Arial" panose="020B0604020202020204" pitchFamily="34" charset="0"/>
              </a:rPr>
              <a:t>και </a:t>
            </a:r>
            <a:r>
              <a:rPr lang="el-GR" sz="2400" i="1" spc="30">
                <a:effectLst/>
                <a:latin typeface="Arial" panose="020B0604020202020204" pitchFamily="34" charset="0"/>
                <a:ea typeface="Arial" panose="020B0604020202020204" pitchFamily="34" charset="0"/>
              </a:rPr>
              <a:t>φυσικών </a:t>
            </a:r>
            <a:r>
              <a:rPr lang="el-GR" sz="2400" i="1" spc="25">
                <a:effectLst/>
                <a:latin typeface="Arial" panose="020B0604020202020204" pitchFamily="34" charset="0"/>
                <a:ea typeface="Arial" panose="020B0604020202020204" pitchFamily="34" charset="0"/>
              </a:rPr>
              <a:t>νόμων, </a:t>
            </a:r>
            <a:r>
              <a:rPr lang="el-GR" sz="2400" i="1" spc="30">
                <a:effectLst/>
                <a:latin typeface="Arial" panose="020B0604020202020204" pitchFamily="34" charset="0"/>
                <a:ea typeface="Arial" panose="020B0604020202020204" pitchFamily="34" charset="0"/>
              </a:rPr>
              <a:t>συσκευασμένων </a:t>
            </a:r>
            <a:r>
              <a:rPr lang="el-GR" sz="2400" i="1" spc="25">
                <a:effectLst/>
                <a:latin typeface="Arial" panose="020B0604020202020204" pitchFamily="34" charset="0"/>
                <a:ea typeface="Arial" panose="020B0604020202020204" pitchFamily="34" charset="0"/>
              </a:rPr>
              <a:t>προς </a:t>
            </a:r>
            <a:r>
              <a:rPr lang="el-GR" sz="2400" i="1" spc="30">
                <a:effectLst/>
                <a:latin typeface="Arial" panose="020B0604020202020204" pitchFamily="34" charset="0"/>
                <a:ea typeface="Arial" panose="020B0604020202020204" pitchFamily="34" charset="0"/>
              </a:rPr>
              <a:t>απομνημόνευση. </a:t>
            </a:r>
            <a:r>
              <a:rPr lang="el-GR" sz="2400" i="1" spc="15">
                <a:effectLst/>
                <a:highlight>
                  <a:srgbClr val="FFFF00"/>
                </a:highlight>
                <a:latin typeface="Arial" panose="020B0604020202020204" pitchFamily="34" charset="0"/>
                <a:ea typeface="Arial" panose="020B0604020202020204" pitchFamily="34" charset="0"/>
              </a:rPr>
              <a:t>Οι </a:t>
            </a:r>
            <a:r>
              <a:rPr lang="el-GR" sz="2400" i="1" spc="30">
                <a:effectLst/>
                <a:highlight>
                  <a:srgbClr val="FFFF00"/>
                </a:highlight>
                <a:latin typeface="Arial" panose="020B0604020202020204" pitchFamily="34" charset="0"/>
                <a:ea typeface="Arial" panose="020B0604020202020204" pitchFamily="34" charset="0"/>
              </a:rPr>
              <a:t>μαθητές </a:t>
            </a:r>
            <a:r>
              <a:rPr lang="el-GR" sz="2400" i="1" spc="20">
                <a:effectLst/>
                <a:highlight>
                  <a:srgbClr val="FFFF00"/>
                </a:highlight>
                <a:latin typeface="Arial" panose="020B0604020202020204" pitchFamily="34" charset="0"/>
                <a:ea typeface="Arial" panose="020B0604020202020204" pitchFamily="34" charset="0"/>
              </a:rPr>
              <a:t>δεν </a:t>
            </a:r>
            <a:r>
              <a:rPr lang="el-GR" sz="2400" i="1" spc="30">
                <a:effectLst/>
                <a:highlight>
                  <a:srgbClr val="FFFF00"/>
                </a:highlight>
                <a:latin typeface="Arial" panose="020B0604020202020204" pitchFamily="34" charset="0"/>
                <a:ea typeface="Arial" panose="020B0604020202020204" pitchFamily="34" charset="0"/>
              </a:rPr>
              <a:t>χρειάζεται </a:t>
            </a:r>
            <a:r>
              <a:rPr lang="el-GR" sz="2400" i="1" spc="15">
                <a:effectLst/>
                <a:highlight>
                  <a:srgbClr val="FFFF00"/>
                </a:highlight>
                <a:latin typeface="Arial" panose="020B0604020202020204" pitchFamily="34" charset="0"/>
                <a:ea typeface="Arial" panose="020B0604020202020204" pitchFamily="34" charset="0"/>
              </a:rPr>
              <a:t>να </a:t>
            </a:r>
            <a:r>
              <a:rPr lang="el-GR" sz="2400" i="1" spc="30">
                <a:effectLst/>
                <a:highlight>
                  <a:srgbClr val="FFFF00"/>
                </a:highlight>
                <a:latin typeface="Arial" panose="020B0604020202020204" pitchFamily="34" charset="0"/>
                <a:ea typeface="Arial" panose="020B0604020202020204" pitchFamily="34" charset="0"/>
              </a:rPr>
              <a:t>αποτελούν </a:t>
            </a:r>
            <a:r>
              <a:rPr lang="el-GR" sz="2400" i="1" spc="25">
                <a:effectLst/>
                <a:highlight>
                  <a:srgbClr val="FFFF00"/>
                </a:highlight>
                <a:latin typeface="Arial" panose="020B0604020202020204" pitchFamily="34" charset="0"/>
                <a:ea typeface="Arial" panose="020B0604020202020204" pitchFamily="34" charset="0"/>
              </a:rPr>
              <a:t>τράπεζα </a:t>
            </a:r>
            <a:r>
              <a:rPr lang="el-GR" sz="2400" i="1" spc="30">
                <a:effectLst/>
                <a:highlight>
                  <a:srgbClr val="FFFF00"/>
                </a:highlight>
                <a:latin typeface="Arial" panose="020B0604020202020204" pitchFamily="34" charset="0"/>
                <a:ea typeface="Arial" panose="020B0604020202020204" pitchFamily="34" charset="0"/>
              </a:rPr>
              <a:t>μεγάλου </a:t>
            </a:r>
            <a:r>
              <a:rPr lang="el-GR" sz="2400" i="1" spc="25">
                <a:effectLst/>
                <a:highlight>
                  <a:srgbClr val="FFFF00"/>
                </a:highlight>
                <a:latin typeface="Arial" panose="020B0604020202020204" pitchFamily="34" charset="0"/>
                <a:ea typeface="Arial" panose="020B0604020202020204" pitchFamily="34" charset="0"/>
              </a:rPr>
              <a:t>όγκου </a:t>
            </a:r>
            <a:r>
              <a:rPr lang="el-GR" sz="2400" i="1" spc="30">
                <a:effectLst/>
                <a:highlight>
                  <a:srgbClr val="FFFF00"/>
                </a:highlight>
                <a:latin typeface="Arial" panose="020B0604020202020204" pitchFamily="34" charset="0"/>
                <a:ea typeface="Arial" panose="020B0604020202020204" pitchFamily="34" charset="0"/>
              </a:rPr>
              <a:t>πληροφοριών </a:t>
            </a:r>
            <a:r>
              <a:rPr lang="el-GR" sz="2400" i="1" spc="25">
                <a:effectLst/>
                <a:highlight>
                  <a:srgbClr val="FFFF00"/>
                </a:highlight>
                <a:latin typeface="Arial" panose="020B0604020202020204" pitchFamily="34" charset="0"/>
                <a:ea typeface="Arial" panose="020B0604020202020204" pitchFamily="34" charset="0"/>
              </a:rPr>
              <a:t>αφού </a:t>
            </a:r>
            <a:r>
              <a:rPr lang="el-GR" sz="2400" i="1" spc="20">
                <a:effectLst/>
                <a:highlight>
                  <a:srgbClr val="FFFF00"/>
                </a:highlight>
                <a:latin typeface="Arial" panose="020B0604020202020204" pitchFamily="34" charset="0"/>
                <a:ea typeface="Arial" panose="020B0604020202020204" pitchFamily="34" charset="0"/>
              </a:rPr>
              <a:t>τον </a:t>
            </a:r>
            <a:r>
              <a:rPr lang="el-GR" sz="2400" i="1" spc="25">
                <a:effectLst/>
                <a:highlight>
                  <a:srgbClr val="FFFF00"/>
                </a:highlight>
                <a:latin typeface="Arial" panose="020B0604020202020204" pitchFamily="34" charset="0"/>
                <a:ea typeface="Arial" panose="020B0604020202020204" pitchFamily="34" charset="0"/>
              </a:rPr>
              <a:t>ρόλο αυτό </a:t>
            </a:r>
            <a:r>
              <a:rPr lang="el-GR" sz="2400" i="1" spc="20">
                <a:effectLst/>
                <a:highlight>
                  <a:srgbClr val="FFFF00"/>
                </a:highlight>
                <a:latin typeface="Arial" panose="020B0604020202020204" pitchFamily="34" charset="0"/>
                <a:ea typeface="Arial" panose="020B0604020202020204" pitchFamily="34" charset="0"/>
              </a:rPr>
              <a:t>τον </a:t>
            </a:r>
            <a:r>
              <a:rPr lang="el-GR" sz="2400" i="1" spc="35">
                <a:effectLst/>
                <a:highlight>
                  <a:srgbClr val="FFFF00"/>
                </a:highlight>
                <a:latin typeface="Arial" panose="020B0604020202020204" pitchFamily="34" charset="0"/>
                <a:ea typeface="Arial" panose="020B0604020202020204" pitchFamily="34" charset="0"/>
              </a:rPr>
              <a:t>έχε</a:t>
            </a:r>
            <a:r>
              <a:rPr lang="el-GR" sz="2400" i="1">
                <a:effectLst/>
                <a:highlight>
                  <a:srgbClr val="FFFF00"/>
                </a:highlight>
                <a:latin typeface="Arial" panose="020B0604020202020204" pitchFamily="34" charset="0"/>
                <a:ea typeface="Arial" panose="020B0604020202020204" pitchFamily="34" charset="0"/>
              </a:rPr>
              <a:t>ι </a:t>
            </a:r>
            <a:r>
              <a:rPr lang="el-GR" sz="2400" i="1" spc="35">
                <a:effectLst/>
                <a:highlight>
                  <a:srgbClr val="FFFF00"/>
                </a:highlight>
                <a:latin typeface="Arial" panose="020B0604020202020204" pitchFamily="34" charset="0"/>
                <a:ea typeface="Arial" panose="020B0604020202020204" pitchFamily="34" charset="0"/>
              </a:rPr>
              <a:t>αναλάβε</a:t>
            </a:r>
            <a:r>
              <a:rPr lang="el-GR" sz="2400" i="1">
                <a:effectLst/>
                <a:highlight>
                  <a:srgbClr val="FFFF00"/>
                </a:highlight>
                <a:latin typeface="Arial" panose="020B0604020202020204" pitchFamily="34" charset="0"/>
                <a:ea typeface="Arial" panose="020B0604020202020204" pitchFamily="34" charset="0"/>
              </a:rPr>
              <a:t>ι </a:t>
            </a:r>
            <a:r>
              <a:rPr lang="el-GR" sz="2400" i="1" spc="35">
                <a:effectLst/>
                <a:highlight>
                  <a:srgbClr val="FFFF00"/>
                </a:highlight>
                <a:latin typeface="Arial" panose="020B0604020202020204" pitchFamily="34" charset="0"/>
                <a:ea typeface="Arial" panose="020B0604020202020204" pitchFamily="34" charset="0"/>
              </a:rPr>
              <a:t>πλέο</a:t>
            </a:r>
            <a:r>
              <a:rPr lang="el-GR" sz="2400" i="1">
                <a:effectLst/>
                <a:highlight>
                  <a:srgbClr val="FFFF00"/>
                </a:highlight>
                <a:latin typeface="Arial" panose="020B0604020202020204" pitchFamily="34" charset="0"/>
                <a:ea typeface="Arial" panose="020B0604020202020204" pitchFamily="34" charset="0"/>
              </a:rPr>
              <a:t>ν η </a:t>
            </a:r>
            <a:r>
              <a:rPr lang="el-GR" sz="2400" i="1" spc="35">
                <a:effectLst/>
                <a:highlight>
                  <a:srgbClr val="FFFF00"/>
                </a:highlight>
                <a:latin typeface="Arial" panose="020B0604020202020204" pitchFamily="34" charset="0"/>
                <a:ea typeface="Arial" panose="020B0604020202020204" pitchFamily="34" charset="0"/>
              </a:rPr>
              <a:t>σύγχρον</a:t>
            </a:r>
            <a:r>
              <a:rPr lang="el-GR" sz="2400" i="1">
                <a:effectLst/>
                <a:highlight>
                  <a:srgbClr val="FFFF00"/>
                </a:highlight>
                <a:latin typeface="Arial" panose="020B0604020202020204" pitchFamily="34" charset="0"/>
                <a:ea typeface="Arial" panose="020B0604020202020204" pitchFamily="34" charset="0"/>
              </a:rPr>
              <a:t>η </a:t>
            </a:r>
            <a:r>
              <a:rPr lang="el-GR" sz="2400" i="1" spc="35">
                <a:effectLst/>
                <a:highlight>
                  <a:srgbClr val="FFFF00"/>
                </a:highlight>
                <a:latin typeface="Arial" panose="020B0604020202020204" pitchFamily="34" charset="0"/>
                <a:ea typeface="Arial" panose="020B0604020202020204" pitchFamily="34" charset="0"/>
              </a:rPr>
              <a:t>τεχνολογία</a:t>
            </a:r>
            <a:r>
              <a:rPr lang="el-GR" sz="2400" i="1">
                <a:effectLst/>
                <a:latin typeface="Arial" panose="020B0604020202020204" pitchFamily="34" charset="0"/>
                <a:ea typeface="Arial" panose="020B0604020202020204" pitchFamily="34" charset="0"/>
              </a:rPr>
              <a:t>.</a:t>
            </a:r>
            <a:r>
              <a:rPr lang="el-GR" sz="2400" i="1" spc="120">
                <a:effectLst/>
                <a:latin typeface="Arial" panose="020B0604020202020204" pitchFamily="34" charset="0"/>
                <a:ea typeface="Arial" panose="020B0604020202020204" pitchFamily="34" charset="0"/>
              </a:rPr>
              <a:t> </a:t>
            </a:r>
            <a:r>
              <a:rPr lang="el-GR" sz="2400" i="1" spc="35">
                <a:effectLst/>
                <a:latin typeface="Arial" panose="020B0604020202020204" pitchFamily="34" charset="0"/>
                <a:ea typeface="Arial" panose="020B0604020202020204" pitchFamily="34" charset="0"/>
              </a:rPr>
              <a:t>Αυτ</a:t>
            </a:r>
            <a:r>
              <a:rPr lang="el-GR" sz="2400" i="1">
                <a:effectLst/>
                <a:latin typeface="Arial" panose="020B0604020202020204" pitchFamily="34" charset="0"/>
                <a:ea typeface="Arial" panose="020B0604020202020204" pitchFamily="34" charset="0"/>
              </a:rPr>
              <a:t>ό </a:t>
            </a:r>
            <a:r>
              <a:rPr lang="el-GR" sz="2400" i="1" spc="35">
                <a:effectLst/>
                <a:latin typeface="Arial" panose="020B0604020202020204" pitchFamily="34" charset="0"/>
                <a:ea typeface="Arial" panose="020B0604020202020204" pitchFamily="34" charset="0"/>
              </a:rPr>
              <a:t>πο</a:t>
            </a:r>
            <a:r>
              <a:rPr lang="el-GR" sz="2400" i="1">
                <a:effectLst/>
                <a:latin typeface="Arial" panose="020B0604020202020204" pitchFamily="34" charset="0"/>
                <a:ea typeface="Arial" panose="020B0604020202020204" pitchFamily="34" charset="0"/>
              </a:rPr>
              <a:t>υ </a:t>
            </a:r>
            <a:r>
              <a:rPr lang="el-GR" sz="2400" i="1" spc="35">
                <a:effectLst/>
                <a:latin typeface="Arial" panose="020B0604020202020204" pitchFamily="34" charset="0"/>
                <a:ea typeface="Arial" panose="020B0604020202020204" pitchFamily="34" charset="0"/>
              </a:rPr>
              <a:t>καλείτα</a:t>
            </a:r>
            <a:r>
              <a:rPr lang="el-GR" sz="2400" i="1">
                <a:effectLst/>
                <a:latin typeface="Arial" panose="020B0604020202020204" pitchFamily="34" charset="0"/>
                <a:ea typeface="Arial" panose="020B0604020202020204" pitchFamily="34" charset="0"/>
              </a:rPr>
              <a:t>ι </a:t>
            </a:r>
            <a:r>
              <a:rPr lang="el-GR" sz="2400" i="1" spc="15">
                <a:effectLst/>
                <a:latin typeface="Arial" panose="020B0604020202020204" pitchFamily="34" charset="0"/>
                <a:ea typeface="Arial" panose="020B0604020202020204" pitchFamily="34" charset="0"/>
              </a:rPr>
              <a:t>να </a:t>
            </a:r>
            <a:r>
              <a:rPr lang="el-GR" sz="2400" i="1" spc="30">
                <a:effectLst/>
                <a:latin typeface="Arial" panose="020B0604020202020204" pitchFamily="34" charset="0"/>
                <a:ea typeface="Arial" panose="020B0604020202020204" pitchFamily="34" charset="0"/>
              </a:rPr>
              <a:t>προσφέρει </a:t>
            </a:r>
            <a:r>
              <a:rPr lang="el-GR" sz="2400" i="1">
                <a:effectLst/>
                <a:latin typeface="Arial" panose="020B0604020202020204" pitchFamily="34" charset="0"/>
                <a:ea typeface="Arial" panose="020B0604020202020204" pitchFamily="34" charset="0"/>
              </a:rPr>
              <a:t>η </a:t>
            </a:r>
            <a:r>
              <a:rPr lang="el-GR" sz="2400" i="1" spc="30">
                <a:effectLst/>
                <a:latin typeface="Arial" panose="020B0604020202020204" pitchFamily="34" charset="0"/>
                <a:ea typeface="Arial" panose="020B0604020202020204" pitchFamily="34" charset="0"/>
              </a:rPr>
              <a:t>διδασκαλία </a:t>
            </a:r>
            <a:r>
              <a:rPr lang="el-GR" sz="2400" i="1" spc="20">
                <a:effectLst/>
                <a:latin typeface="Arial" panose="020B0604020202020204" pitchFamily="34" charset="0"/>
                <a:ea typeface="Arial" panose="020B0604020202020204" pitchFamily="34" charset="0"/>
              </a:rPr>
              <a:t>της </a:t>
            </a:r>
            <a:r>
              <a:rPr lang="el-GR" sz="2400" i="1" spc="30">
                <a:effectLst/>
                <a:latin typeface="Arial" panose="020B0604020202020204" pitchFamily="34" charset="0"/>
                <a:ea typeface="Arial" panose="020B0604020202020204" pitchFamily="34" charset="0"/>
              </a:rPr>
              <a:t>Φυσικής </a:t>
            </a:r>
            <a:r>
              <a:rPr lang="el-GR" sz="2400" i="1" spc="20">
                <a:effectLst/>
                <a:latin typeface="Arial" panose="020B0604020202020204" pitchFamily="34" charset="0"/>
                <a:ea typeface="Arial" panose="020B0604020202020204" pitchFamily="34" charset="0"/>
              </a:rPr>
              <a:t>στο </a:t>
            </a:r>
            <a:r>
              <a:rPr lang="el-GR" sz="2400" i="1" spc="30">
                <a:effectLst/>
                <a:latin typeface="Arial" panose="020B0604020202020204" pitchFamily="34" charset="0"/>
                <a:ea typeface="Arial" panose="020B0604020202020204" pitchFamily="34" charset="0"/>
              </a:rPr>
              <a:t>γυμνάσιο </a:t>
            </a:r>
            <a:r>
              <a:rPr lang="el-GR" sz="2400" i="1" spc="25">
                <a:effectLst/>
                <a:highlight>
                  <a:srgbClr val="FFFF00"/>
                </a:highlight>
                <a:latin typeface="Arial" panose="020B0604020202020204" pitchFamily="34" charset="0"/>
                <a:ea typeface="Arial" panose="020B0604020202020204" pitchFamily="34" charset="0"/>
              </a:rPr>
              <a:t>είναι </a:t>
            </a:r>
            <a:r>
              <a:rPr lang="el-GR" sz="2400" i="1">
                <a:effectLst/>
                <a:highlight>
                  <a:srgbClr val="FFFF00"/>
                </a:highlight>
                <a:latin typeface="Arial" panose="020B0604020202020204" pitchFamily="34" charset="0"/>
                <a:ea typeface="Arial" panose="020B0604020202020204" pitchFamily="34" charset="0"/>
              </a:rPr>
              <a:t>η </a:t>
            </a:r>
            <a:r>
              <a:rPr lang="el-GR" sz="2400" i="1" spc="30">
                <a:effectLst/>
                <a:highlight>
                  <a:srgbClr val="FFFF00"/>
                </a:highlight>
                <a:latin typeface="Arial" panose="020B0604020202020204" pitchFamily="34" charset="0"/>
                <a:ea typeface="Arial" panose="020B0604020202020204" pitchFamily="34" charset="0"/>
              </a:rPr>
              <a:t>μεταφορά</a:t>
            </a:r>
            <a:r>
              <a:rPr lang="el-GR" sz="2400" i="1" spc="30">
                <a:effectLst/>
                <a:latin typeface="Arial" panose="020B0604020202020204" pitchFamily="34" charset="0"/>
                <a:ea typeface="Arial" panose="020B0604020202020204" pitchFamily="34" charset="0"/>
              </a:rPr>
              <a:t> </a:t>
            </a:r>
            <a:r>
              <a:rPr lang="el-GR" sz="2400" i="1" spc="25">
                <a:effectLst/>
                <a:latin typeface="Arial" panose="020B0604020202020204" pitchFamily="34" charset="0"/>
                <a:ea typeface="Arial" panose="020B0604020202020204" pitchFamily="34" charset="0"/>
              </a:rPr>
              <a:t>στους </a:t>
            </a:r>
            <a:r>
              <a:rPr lang="el-GR" sz="2400" i="1" spc="30">
                <a:effectLst/>
                <a:latin typeface="Arial" panose="020B0604020202020204" pitchFamily="34" charset="0"/>
                <a:ea typeface="Arial" panose="020B0604020202020204" pitchFamily="34" charset="0"/>
              </a:rPr>
              <a:t>μαθητές </a:t>
            </a:r>
            <a:r>
              <a:rPr lang="el-GR" sz="2400" i="1" spc="20">
                <a:effectLst/>
                <a:latin typeface="Arial" panose="020B0604020202020204" pitchFamily="34" charset="0"/>
                <a:ea typeface="Arial" panose="020B0604020202020204" pitchFamily="34" charset="0"/>
              </a:rPr>
              <a:t>του </a:t>
            </a:r>
            <a:r>
              <a:rPr lang="el-GR" sz="2400" i="1" spc="30">
                <a:effectLst/>
                <a:latin typeface="Arial" panose="020B0604020202020204" pitchFamily="34" charset="0"/>
                <a:ea typeface="Arial" panose="020B0604020202020204" pitchFamily="34" charset="0"/>
              </a:rPr>
              <a:t>θαυμαστού </a:t>
            </a:r>
            <a:r>
              <a:rPr lang="el-GR" sz="2400" i="1" spc="20">
                <a:effectLst/>
                <a:latin typeface="Arial" panose="020B0604020202020204" pitchFamily="34" charset="0"/>
                <a:ea typeface="Arial" panose="020B0604020202020204" pitchFamily="34" charset="0"/>
              </a:rPr>
              <a:t>και </a:t>
            </a:r>
            <a:r>
              <a:rPr lang="el-GR" sz="2400" i="1" spc="30">
                <a:effectLst/>
                <a:latin typeface="Arial" panose="020B0604020202020204" pitchFamily="34" charset="0"/>
                <a:ea typeface="Arial" panose="020B0604020202020204" pitchFamily="34" charset="0"/>
              </a:rPr>
              <a:t>δημιουργικού </a:t>
            </a:r>
            <a:r>
              <a:rPr lang="el-GR" sz="2400" i="1" spc="25">
                <a:effectLst/>
                <a:latin typeface="Arial" panose="020B0604020202020204" pitchFamily="34" charset="0"/>
                <a:ea typeface="Arial" panose="020B0604020202020204" pitchFamily="34" charset="0"/>
              </a:rPr>
              <a:t>τρό</a:t>
            </a:r>
            <a:r>
              <a:rPr lang="el-GR" sz="2400" i="1" spc="20">
                <a:effectLst/>
                <a:latin typeface="Arial" panose="020B0604020202020204" pitchFamily="34" charset="0"/>
                <a:ea typeface="Arial" panose="020B0604020202020204" pitchFamily="34" charset="0"/>
              </a:rPr>
              <a:t>που </a:t>
            </a:r>
            <a:r>
              <a:rPr lang="el-GR" sz="2400" i="1" spc="15">
                <a:effectLst/>
                <a:latin typeface="Arial" panose="020B0604020202020204" pitchFamily="34" charset="0"/>
                <a:ea typeface="Arial" panose="020B0604020202020204" pitchFamily="34" charset="0"/>
              </a:rPr>
              <a:t>με </a:t>
            </a:r>
            <a:r>
              <a:rPr lang="el-GR" sz="2400" i="1" spc="20">
                <a:effectLst/>
                <a:latin typeface="Arial" panose="020B0604020202020204" pitchFamily="34" charset="0"/>
                <a:ea typeface="Arial" panose="020B0604020202020204" pitchFamily="34" charset="0"/>
              </a:rPr>
              <a:t>τον </a:t>
            </a:r>
            <a:r>
              <a:rPr lang="el-GR" sz="2400" i="1" spc="25">
                <a:effectLst/>
                <a:latin typeface="Arial" panose="020B0604020202020204" pitchFamily="34" charset="0"/>
                <a:ea typeface="Arial" panose="020B0604020202020204" pitchFamily="34" charset="0"/>
              </a:rPr>
              <a:t>οποίο </a:t>
            </a:r>
            <a:r>
              <a:rPr lang="el-GR" sz="2400" i="1">
                <a:effectLst/>
                <a:latin typeface="Arial" panose="020B0604020202020204" pitchFamily="34" charset="0"/>
                <a:ea typeface="Arial" panose="020B0604020202020204" pitchFamily="34" charset="0"/>
              </a:rPr>
              <a:t>η </a:t>
            </a:r>
            <a:r>
              <a:rPr lang="el-GR" sz="2400" i="1" spc="30">
                <a:effectLst/>
                <a:latin typeface="Arial" panose="020B0604020202020204" pitchFamily="34" charset="0"/>
                <a:ea typeface="Arial" panose="020B0604020202020204" pitchFamily="34" charset="0"/>
              </a:rPr>
              <a:t>επιστημονική </a:t>
            </a:r>
            <a:r>
              <a:rPr lang="el-GR" sz="2400" i="1" spc="25">
                <a:effectLst/>
                <a:latin typeface="Arial" panose="020B0604020202020204" pitchFamily="34" charset="0"/>
                <a:ea typeface="Arial" panose="020B0604020202020204" pitchFamily="34" charset="0"/>
              </a:rPr>
              <a:t>σκέψη </a:t>
            </a:r>
            <a:r>
              <a:rPr lang="el-GR" sz="2400" i="1" spc="30">
                <a:effectLst/>
                <a:latin typeface="Arial" panose="020B0604020202020204" pitchFamily="34" charset="0"/>
                <a:ea typeface="Arial" panose="020B0604020202020204" pitchFamily="34" charset="0"/>
              </a:rPr>
              <a:t>διεισδύει </a:t>
            </a:r>
            <a:r>
              <a:rPr lang="el-GR" sz="2400" i="1" spc="25">
                <a:effectLst/>
                <a:latin typeface="Arial" panose="020B0604020202020204" pitchFamily="34" charset="0"/>
                <a:ea typeface="Arial" panose="020B0604020202020204" pitchFamily="34" charset="0"/>
              </a:rPr>
              <a:t>στον πυρή</a:t>
            </a:r>
            <a:r>
              <a:rPr lang="el-GR" sz="2400" i="1" spc="15">
                <a:effectLst/>
                <a:latin typeface="Arial" panose="020B0604020202020204" pitchFamily="34" charset="0"/>
                <a:ea typeface="Arial" panose="020B0604020202020204" pitchFamily="34" charset="0"/>
              </a:rPr>
              <a:t>να </a:t>
            </a:r>
            <a:r>
              <a:rPr lang="el-GR" sz="2400" i="1" spc="30">
                <a:effectLst/>
                <a:latin typeface="Arial" panose="020B0604020202020204" pitchFamily="34" charset="0"/>
                <a:ea typeface="Arial" panose="020B0604020202020204" pitchFamily="34" charset="0"/>
              </a:rPr>
              <a:t>δύσκολων προβλημάτων </a:t>
            </a:r>
            <a:r>
              <a:rPr lang="el-GR" sz="2400" i="1" spc="20">
                <a:effectLst/>
                <a:latin typeface="Arial" panose="020B0604020202020204" pitchFamily="34" charset="0"/>
                <a:ea typeface="Arial" panose="020B0604020202020204" pitchFamily="34" charset="0"/>
              </a:rPr>
              <a:t>που </a:t>
            </a:r>
            <a:r>
              <a:rPr lang="el-GR" sz="2400" i="1" spc="30">
                <a:effectLst/>
                <a:latin typeface="Arial" panose="020B0604020202020204" pitchFamily="34" charset="0"/>
                <a:ea typeface="Arial" panose="020B0604020202020204" pitchFamily="34" charset="0"/>
              </a:rPr>
              <a:t>σχετίζονται </a:t>
            </a:r>
            <a:r>
              <a:rPr lang="el-GR" sz="2400" i="1" spc="15">
                <a:effectLst/>
                <a:latin typeface="Arial" panose="020B0604020202020204" pitchFamily="34" charset="0"/>
                <a:ea typeface="Arial" panose="020B0604020202020204" pitchFamily="34" charset="0"/>
              </a:rPr>
              <a:t>με </a:t>
            </a:r>
            <a:r>
              <a:rPr lang="el-GR" sz="2400" i="1" spc="20">
                <a:effectLst/>
                <a:latin typeface="Arial" panose="020B0604020202020204" pitchFamily="34" charset="0"/>
                <a:ea typeface="Arial" panose="020B0604020202020204" pitchFamily="34" charset="0"/>
              </a:rPr>
              <a:t>την </a:t>
            </a:r>
            <a:r>
              <a:rPr lang="el-GR" sz="2400" i="1" spc="30">
                <a:effectLst/>
                <a:highlight>
                  <a:srgbClr val="FFFF00"/>
                </a:highlight>
                <a:latin typeface="Arial" panose="020B0604020202020204" pitchFamily="34" charset="0"/>
                <a:ea typeface="Arial" panose="020B0604020202020204" pitchFamily="34" charset="0"/>
              </a:rPr>
              <a:t>κατανόηση </a:t>
            </a:r>
            <a:r>
              <a:rPr lang="el-GR" sz="2400" i="1" spc="25">
                <a:effectLst/>
                <a:highlight>
                  <a:srgbClr val="FFFF00"/>
                </a:highlight>
                <a:latin typeface="Arial" panose="020B0604020202020204" pitchFamily="34" charset="0"/>
                <a:ea typeface="Arial" panose="020B0604020202020204" pitchFamily="34" charset="0"/>
              </a:rPr>
              <a:t>της </a:t>
            </a:r>
            <a:r>
              <a:rPr lang="el-GR" sz="2400" i="1" spc="30">
                <a:effectLst/>
                <a:highlight>
                  <a:srgbClr val="FFFF00"/>
                </a:highlight>
                <a:latin typeface="Arial" panose="020B0604020202020204" pitchFamily="34" charset="0"/>
                <a:ea typeface="Arial" panose="020B0604020202020204" pitchFamily="34" charset="0"/>
              </a:rPr>
              <a:t>δομής </a:t>
            </a:r>
            <a:r>
              <a:rPr lang="el-GR" sz="2400" i="1" spc="25">
                <a:effectLst/>
                <a:highlight>
                  <a:srgbClr val="FFFF00"/>
                </a:highlight>
                <a:latin typeface="Arial" panose="020B0604020202020204" pitchFamily="34" charset="0"/>
                <a:ea typeface="Arial" panose="020B0604020202020204" pitchFamily="34" charset="0"/>
              </a:rPr>
              <a:t>και </a:t>
            </a:r>
            <a:r>
              <a:rPr lang="el-GR" sz="2400" i="1" spc="35">
                <a:effectLst/>
                <a:highlight>
                  <a:srgbClr val="FFFF00"/>
                </a:highlight>
                <a:latin typeface="Arial" panose="020B0604020202020204" pitchFamily="34" charset="0"/>
                <a:ea typeface="Arial" panose="020B0604020202020204" pitchFamily="34" charset="0"/>
              </a:rPr>
              <a:t>λειτουργίας </a:t>
            </a:r>
            <a:r>
              <a:rPr lang="el-GR" sz="2400" i="1" spc="25">
                <a:effectLst/>
                <a:highlight>
                  <a:srgbClr val="FFFF00"/>
                </a:highlight>
                <a:latin typeface="Arial" panose="020B0604020202020204" pitchFamily="34" charset="0"/>
                <a:ea typeface="Arial" panose="020B0604020202020204" pitchFamily="34" charset="0"/>
              </a:rPr>
              <a:t>του </a:t>
            </a:r>
            <a:r>
              <a:rPr lang="el-GR" sz="2400" i="1" spc="30">
                <a:effectLst/>
                <a:highlight>
                  <a:srgbClr val="FFFF00"/>
                </a:highlight>
                <a:latin typeface="Arial" panose="020B0604020202020204" pitchFamily="34" charset="0"/>
                <a:ea typeface="Arial" panose="020B0604020202020204" pitchFamily="34" charset="0"/>
              </a:rPr>
              <a:t>φυσικού κόσμου</a:t>
            </a:r>
            <a:r>
              <a:rPr lang="el-GR" sz="2400" i="1" spc="30">
                <a:effectLst/>
                <a:latin typeface="Arial" panose="020B0604020202020204" pitchFamily="34" charset="0"/>
                <a:ea typeface="Arial" panose="020B0604020202020204" pitchFamily="34" charset="0"/>
              </a:rPr>
              <a:t>. </a:t>
            </a:r>
            <a:r>
              <a:rPr lang="el-GR" sz="2400" i="1" spc="25">
                <a:effectLst/>
                <a:latin typeface="Arial" panose="020B0604020202020204" pitchFamily="34" charset="0"/>
                <a:ea typeface="Arial" panose="020B0604020202020204" pitchFamily="34" charset="0"/>
              </a:rPr>
              <a:t>Πώς </a:t>
            </a:r>
            <a:r>
              <a:rPr lang="el-GR" sz="2400" i="1" spc="30">
                <a:effectLst/>
                <a:latin typeface="Arial" panose="020B0604020202020204" pitchFamily="34" charset="0"/>
                <a:ea typeface="Arial" panose="020B0604020202020204" pitchFamily="34" charset="0"/>
              </a:rPr>
              <a:t>είναι </a:t>
            </a:r>
            <a:r>
              <a:rPr lang="el-GR" sz="2400" i="1" spc="35">
                <a:effectLst/>
                <a:latin typeface="Arial" panose="020B0604020202020204" pitchFamily="34" charset="0"/>
                <a:ea typeface="Arial" panose="020B0604020202020204" pitchFamily="34" charset="0"/>
              </a:rPr>
              <a:t>δυνατό</a:t>
            </a:r>
            <a:r>
              <a:rPr lang="el-GR" sz="2400" i="1">
                <a:effectLst/>
                <a:latin typeface="Arial" panose="020B0604020202020204" pitchFamily="34" charset="0"/>
                <a:ea typeface="Arial" panose="020B0604020202020204" pitchFamily="34" charset="0"/>
              </a:rPr>
              <a:t>, </a:t>
            </a:r>
            <a:r>
              <a:rPr lang="el-GR" sz="2400" i="1" spc="35">
                <a:effectLst/>
                <a:latin typeface="Arial" panose="020B0604020202020204" pitchFamily="34" charset="0"/>
                <a:ea typeface="Arial" panose="020B0604020202020204" pitchFamily="34" charset="0"/>
              </a:rPr>
              <a:t>γι</a:t>
            </a:r>
            <a:r>
              <a:rPr lang="el-GR" sz="2400" i="1">
                <a:effectLst/>
                <a:latin typeface="Arial" panose="020B0604020202020204" pitchFamily="34" charset="0"/>
                <a:ea typeface="Arial" panose="020B0604020202020204" pitchFamily="34" charset="0"/>
              </a:rPr>
              <a:t>α </a:t>
            </a:r>
            <a:r>
              <a:rPr lang="el-GR" sz="2400" i="1" spc="35">
                <a:effectLst/>
                <a:latin typeface="Arial" panose="020B0604020202020204" pitchFamily="34" charset="0"/>
                <a:ea typeface="Arial" panose="020B0604020202020204" pitchFamily="34" charset="0"/>
              </a:rPr>
              <a:t>παράδειγμα</a:t>
            </a:r>
            <a:r>
              <a:rPr lang="el-GR" sz="2400" i="1">
                <a:effectLst/>
                <a:latin typeface="Arial" panose="020B0604020202020204" pitchFamily="34" charset="0"/>
                <a:ea typeface="Arial" panose="020B0604020202020204" pitchFamily="34" charset="0"/>
              </a:rPr>
              <a:t>,  </a:t>
            </a:r>
            <a:r>
              <a:rPr lang="el-GR" sz="2400" i="1" spc="-30">
                <a:effectLst/>
                <a:latin typeface="Arial" panose="020B0604020202020204" pitchFamily="34" charset="0"/>
                <a:ea typeface="Arial" panose="020B0604020202020204" pitchFamily="34" charset="0"/>
              </a:rPr>
              <a:t> </a:t>
            </a:r>
            <a:r>
              <a:rPr lang="el-GR" sz="2400" i="1" spc="35">
                <a:effectLst/>
                <a:highlight>
                  <a:srgbClr val="FFFF00"/>
                </a:highlight>
                <a:latin typeface="Arial" panose="020B0604020202020204" pitchFamily="34" charset="0"/>
                <a:ea typeface="Arial" panose="020B0604020202020204" pitchFamily="34" charset="0"/>
              </a:rPr>
              <a:t>απ</a:t>
            </a:r>
            <a:r>
              <a:rPr lang="el-GR" sz="2400" i="1">
                <a:effectLst/>
                <a:highlight>
                  <a:srgbClr val="FFFF00"/>
                </a:highlight>
                <a:latin typeface="Arial" panose="020B0604020202020204" pitchFamily="34" charset="0"/>
                <a:ea typeface="Arial" panose="020B0604020202020204" pitchFamily="34" charset="0"/>
              </a:rPr>
              <a:t>ό </a:t>
            </a:r>
            <a:r>
              <a:rPr lang="el-GR" sz="2400" i="1" spc="35">
                <a:effectLst/>
                <a:highlight>
                  <a:srgbClr val="FFFF00"/>
                </a:highlight>
                <a:latin typeface="Arial" panose="020B0604020202020204" pitchFamily="34" charset="0"/>
                <a:ea typeface="Arial" panose="020B0604020202020204" pitchFamily="34" charset="0"/>
              </a:rPr>
              <a:t>ένα</a:t>
            </a:r>
            <a:r>
              <a:rPr lang="el-GR" sz="2400" i="1">
                <a:effectLst/>
                <a:highlight>
                  <a:srgbClr val="FFFF00"/>
                </a:highlight>
                <a:latin typeface="Arial" panose="020B0604020202020204" pitchFamily="34" charset="0"/>
                <a:ea typeface="Arial" panose="020B0604020202020204" pitchFamily="34" charset="0"/>
              </a:rPr>
              <a:t>ν </a:t>
            </a:r>
            <a:r>
              <a:rPr lang="el-GR" sz="2400" i="1" spc="35">
                <a:effectLst/>
                <a:highlight>
                  <a:srgbClr val="FFFF00"/>
                </a:highlight>
                <a:latin typeface="Arial" panose="020B0604020202020204" pitchFamily="34" charset="0"/>
                <a:ea typeface="Arial" panose="020B0604020202020204" pitchFamily="34" charset="0"/>
              </a:rPr>
              <a:t>μικρ</a:t>
            </a:r>
            <a:r>
              <a:rPr lang="el-GR" sz="2400" i="1">
                <a:effectLst/>
                <a:highlight>
                  <a:srgbClr val="FFFF00"/>
                </a:highlight>
                <a:latin typeface="Arial" panose="020B0604020202020204" pitchFamily="34" charset="0"/>
                <a:ea typeface="Arial" panose="020B0604020202020204" pitchFamily="34" charset="0"/>
              </a:rPr>
              <a:t>ό </a:t>
            </a:r>
            <a:r>
              <a:rPr lang="el-GR" sz="2400" i="1" spc="35">
                <a:effectLst/>
                <a:highlight>
                  <a:srgbClr val="FFFF00"/>
                </a:highlight>
                <a:latin typeface="Arial" panose="020B0604020202020204" pitchFamily="34" charset="0"/>
                <a:ea typeface="Arial" panose="020B0604020202020204" pitchFamily="34" charset="0"/>
              </a:rPr>
              <a:t>αριθμ</a:t>
            </a:r>
            <a:r>
              <a:rPr lang="el-GR" sz="2400" i="1">
                <a:effectLst/>
                <a:highlight>
                  <a:srgbClr val="FFFF00"/>
                </a:highlight>
                <a:latin typeface="Arial" panose="020B0604020202020204" pitchFamily="34" charset="0"/>
                <a:ea typeface="Arial" panose="020B0604020202020204" pitchFamily="34" charset="0"/>
              </a:rPr>
              <a:t>ό </a:t>
            </a:r>
            <a:r>
              <a:rPr lang="el-GR" sz="2400" i="1" spc="35">
                <a:effectLst/>
                <a:highlight>
                  <a:srgbClr val="FFFF00"/>
                </a:highlight>
                <a:latin typeface="Arial" panose="020B0604020202020204" pitchFamily="34" charset="0"/>
                <a:ea typeface="Arial" panose="020B0604020202020204" pitchFamily="34" charset="0"/>
              </a:rPr>
              <a:t>βασικώ</a:t>
            </a:r>
            <a:r>
              <a:rPr lang="el-GR" sz="2400" i="1">
                <a:effectLst/>
                <a:highlight>
                  <a:srgbClr val="FFFF00"/>
                </a:highlight>
                <a:latin typeface="Arial" panose="020B0604020202020204" pitchFamily="34" charset="0"/>
                <a:ea typeface="Arial" panose="020B0604020202020204" pitchFamily="34" charset="0"/>
              </a:rPr>
              <a:t>ν </a:t>
            </a:r>
            <a:r>
              <a:rPr lang="el-GR" sz="2400" i="1" spc="35">
                <a:effectLst/>
                <a:highlight>
                  <a:srgbClr val="FFFF00"/>
                </a:highlight>
                <a:latin typeface="Arial" panose="020B0604020202020204" pitchFamily="34" charset="0"/>
                <a:ea typeface="Arial" panose="020B0604020202020204" pitchFamily="34" charset="0"/>
              </a:rPr>
              <a:t>θεμε</a:t>
            </a:r>
            <a:r>
              <a:rPr lang="el-GR" sz="2400" i="1" spc="25">
                <a:effectLst/>
                <a:highlight>
                  <a:srgbClr val="FFFF00"/>
                </a:highlight>
                <a:latin typeface="Arial" panose="020B0604020202020204" pitchFamily="34" charset="0"/>
                <a:ea typeface="Arial" panose="020B0604020202020204" pitchFamily="34" charset="0"/>
              </a:rPr>
              <a:t>λιωδών αρχών </a:t>
            </a:r>
            <a:r>
              <a:rPr lang="el-GR" sz="2400" i="1" spc="20">
                <a:effectLst/>
                <a:highlight>
                  <a:srgbClr val="FFFF00"/>
                </a:highlight>
                <a:latin typeface="Arial" panose="020B0604020202020204" pitchFamily="34" charset="0"/>
                <a:ea typeface="Arial" panose="020B0604020202020204" pitchFamily="34" charset="0"/>
              </a:rPr>
              <a:t>και </a:t>
            </a:r>
            <a:r>
              <a:rPr lang="el-GR" sz="2400" i="1" spc="30">
                <a:effectLst/>
                <a:highlight>
                  <a:srgbClr val="FFFF00"/>
                </a:highlight>
                <a:latin typeface="Arial" panose="020B0604020202020204" pitchFamily="34" charset="0"/>
                <a:ea typeface="Arial" panose="020B0604020202020204" pitchFamily="34" charset="0"/>
              </a:rPr>
              <a:t>εννοιών </a:t>
            </a:r>
            <a:r>
              <a:rPr lang="el-GR" sz="2400" i="1" spc="15">
                <a:effectLst/>
                <a:highlight>
                  <a:srgbClr val="FFFF00"/>
                </a:highlight>
                <a:latin typeface="Arial" panose="020B0604020202020204" pitchFamily="34" charset="0"/>
                <a:ea typeface="Arial" panose="020B0604020202020204" pitchFamily="34" charset="0"/>
              </a:rPr>
              <a:t>να </a:t>
            </a:r>
            <a:r>
              <a:rPr lang="el-GR" sz="2400" i="1" spc="25">
                <a:effectLst/>
                <a:highlight>
                  <a:srgbClr val="FFFF00"/>
                </a:highlight>
                <a:latin typeface="Arial" panose="020B0604020202020204" pitchFamily="34" charset="0"/>
                <a:ea typeface="Arial" panose="020B0604020202020204" pitchFamily="34" charset="0"/>
              </a:rPr>
              <a:t>μπορεί </a:t>
            </a:r>
            <a:r>
              <a:rPr lang="el-GR" sz="2400" i="1" spc="30">
                <a:effectLst/>
                <a:highlight>
                  <a:srgbClr val="FFFF00"/>
                </a:highlight>
                <a:latin typeface="Arial" panose="020B0604020202020204" pitchFamily="34" charset="0"/>
                <a:ea typeface="Arial" panose="020B0604020202020204" pitchFamily="34" charset="0"/>
              </a:rPr>
              <a:t>κάποιος </a:t>
            </a:r>
            <a:r>
              <a:rPr lang="el-GR" sz="2400" i="1" spc="15">
                <a:effectLst/>
                <a:highlight>
                  <a:srgbClr val="FFFF00"/>
                </a:highlight>
                <a:latin typeface="Arial" panose="020B0604020202020204" pitchFamily="34" charset="0"/>
                <a:ea typeface="Arial" panose="020B0604020202020204" pitchFamily="34" charset="0"/>
              </a:rPr>
              <a:t>να </a:t>
            </a:r>
            <a:r>
              <a:rPr lang="el-GR" sz="2400" i="1" spc="30">
                <a:effectLst/>
                <a:highlight>
                  <a:srgbClr val="FFFF00"/>
                </a:highlight>
                <a:latin typeface="Arial" panose="020B0604020202020204" pitchFamily="34" charset="0"/>
                <a:ea typeface="Arial" panose="020B0604020202020204" pitchFamily="34" charset="0"/>
              </a:rPr>
              <a:t>περιγράψει</a:t>
            </a:r>
            <a:r>
              <a:rPr lang="el-GR" sz="2400" i="1" spc="385">
                <a:effectLst/>
                <a:highlight>
                  <a:srgbClr val="FFFF00"/>
                </a:highlight>
                <a:latin typeface="Arial" panose="020B0604020202020204" pitchFamily="34" charset="0"/>
                <a:ea typeface="Arial" panose="020B0604020202020204" pitchFamily="34" charset="0"/>
              </a:rPr>
              <a:t> </a:t>
            </a:r>
            <a:r>
              <a:rPr lang="el-GR" sz="2400" i="1" spc="25">
                <a:effectLst/>
                <a:highlight>
                  <a:srgbClr val="FFFF00"/>
                </a:highlight>
                <a:latin typeface="Arial" panose="020B0604020202020204" pitchFamily="34" charset="0"/>
                <a:ea typeface="Arial" panose="020B0604020202020204" pitchFamily="34" charset="0"/>
              </a:rPr>
              <a:t>αλλά </a:t>
            </a:r>
            <a:r>
              <a:rPr lang="el-GR" sz="2400" i="1" spc="20">
                <a:effectLst/>
                <a:highlight>
                  <a:srgbClr val="FFFF00"/>
                </a:highlight>
                <a:latin typeface="Arial" panose="020B0604020202020204" pitchFamily="34" charset="0"/>
                <a:ea typeface="Arial" panose="020B0604020202020204" pitchFamily="34" charset="0"/>
              </a:rPr>
              <a:t>και </a:t>
            </a:r>
            <a:r>
              <a:rPr lang="el-GR" sz="2400" i="1" spc="15">
                <a:effectLst/>
                <a:highlight>
                  <a:srgbClr val="FFFF00"/>
                </a:highlight>
                <a:latin typeface="Arial" panose="020B0604020202020204" pitchFamily="34" charset="0"/>
                <a:ea typeface="Arial" panose="020B0604020202020204" pitchFamily="34" charset="0"/>
              </a:rPr>
              <a:t>να </a:t>
            </a:r>
            <a:r>
              <a:rPr lang="el-GR" sz="2400" i="1" spc="30">
                <a:effectLst/>
                <a:highlight>
                  <a:srgbClr val="FFFF00"/>
                </a:highlight>
                <a:latin typeface="Arial" panose="020B0604020202020204" pitchFamily="34" charset="0"/>
                <a:ea typeface="Arial" panose="020B0604020202020204" pitchFamily="34" charset="0"/>
              </a:rPr>
              <a:t>προβλέψει </a:t>
            </a:r>
            <a:r>
              <a:rPr lang="el-GR" sz="2400" i="1" spc="20">
                <a:effectLst/>
                <a:highlight>
                  <a:srgbClr val="FFFF00"/>
                </a:highlight>
                <a:latin typeface="Arial" panose="020B0604020202020204" pitchFamily="34" charset="0"/>
                <a:ea typeface="Arial" panose="020B0604020202020204" pitchFamily="34" charset="0"/>
              </a:rPr>
              <a:t>μια </a:t>
            </a:r>
            <a:r>
              <a:rPr lang="el-GR" sz="2400" i="1" spc="30">
                <a:effectLst/>
                <a:highlight>
                  <a:srgbClr val="FFFF00"/>
                </a:highlight>
                <a:latin typeface="Arial" panose="020B0604020202020204" pitchFamily="34" charset="0"/>
                <a:ea typeface="Arial" panose="020B0604020202020204" pitchFamily="34" charset="0"/>
              </a:rPr>
              <a:t>ευρύτατη </a:t>
            </a:r>
            <a:r>
              <a:rPr lang="el-GR" sz="2400" i="1" spc="25">
                <a:effectLst/>
                <a:highlight>
                  <a:srgbClr val="FFFF00"/>
                </a:highlight>
                <a:latin typeface="Arial" panose="020B0604020202020204" pitchFamily="34" charset="0"/>
                <a:ea typeface="Arial" panose="020B0604020202020204" pitchFamily="34" charset="0"/>
              </a:rPr>
              <a:t>κλάση </a:t>
            </a:r>
            <a:r>
              <a:rPr lang="el-GR" sz="2400" i="1" spc="30">
                <a:effectLst/>
                <a:highlight>
                  <a:srgbClr val="FFFF00"/>
                </a:highlight>
                <a:latin typeface="Arial" panose="020B0604020202020204" pitchFamily="34" charset="0"/>
                <a:ea typeface="Arial" panose="020B0604020202020204" pitchFamily="34" charset="0"/>
              </a:rPr>
              <a:t>φυσικών φαινομέ</a:t>
            </a:r>
            <a:r>
              <a:rPr lang="el-GR" sz="2400" i="1" spc="25">
                <a:effectLst/>
                <a:highlight>
                  <a:srgbClr val="FFFF00"/>
                </a:highlight>
                <a:latin typeface="Arial" panose="020B0604020202020204" pitchFamily="34" charset="0"/>
                <a:ea typeface="Arial" panose="020B0604020202020204" pitchFamily="34" charset="0"/>
              </a:rPr>
              <a:t>νων</a:t>
            </a:r>
            <a:r>
              <a:rPr lang="el-GR" sz="2400" i="1" spc="25">
                <a:effectLst/>
                <a:latin typeface="Arial" panose="020B0604020202020204" pitchFamily="34" charset="0"/>
                <a:ea typeface="Arial" panose="020B0604020202020204" pitchFamily="34" charset="0"/>
              </a:rPr>
              <a:t>.</a:t>
            </a:r>
            <a:endParaRPr lang="el-GR" sz="2400" i="1">
              <a:effectLst/>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41944485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B7EEDAA8-5451-ADA5-8E23-479BB976BCF2}"/>
              </a:ext>
            </a:extLst>
          </p:cNvPr>
          <p:cNvSpPr>
            <a:spLocks noGrp="1"/>
          </p:cNvSpPr>
          <p:nvPr>
            <p:ph type="title"/>
          </p:nvPr>
        </p:nvSpPr>
        <p:spPr>
          <a:xfrm>
            <a:off x="838200" y="365125"/>
            <a:ext cx="10515600" cy="1325563"/>
          </a:xfrm>
        </p:spPr>
        <p:txBody>
          <a:bodyPr>
            <a:normAutofit/>
          </a:bodyPr>
          <a:lstStyle/>
          <a:p>
            <a:r>
              <a:rPr lang="el-GR" sz="5400"/>
              <a:t>ΦΥΣΙΚΗ Β΄ Γυμνασίου: Πρόλογος</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Θέση περιεχομένου 2">
            <a:extLst>
              <a:ext uri="{FF2B5EF4-FFF2-40B4-BE49-F238E27FC236}">
                <a16:creationId xmlns:a16="http://schemas.microsoft.com/office/drawing/2014/main" id="{71243BD4-0247-393E-2004-E0FF6EDA85DC}"/>
              </a:ext>
            </a:extLst>
          </p:cNvPr>
          <p:cNvSpPr>
            <a:spLocks noGrp="1"/>
          </p:cNvSpPr>
          <p:nvPr>
            <p:ph idx="1"/>
          </p:nvPr>
        </p:nvSpPr>
        <p:spPr>
          <a:xfrm>
            <a:off x="838200" y="1929383"/>
            <a:ext cx="10515600" cy="4563491"/>
          </a:xfrm>
        </p:spPr>
        <p:txBody>
          <a:bodyPr>
            <a:noAutofit/>
          </a:bodyPr>
          <a:lstStyle/>
          <a:p>
            <a:r>
              <a:rPr lang="el-GR" sz="2400" spc="25">
                <a:effectLst/>
                <a:latin typeface="Arial" panose="020B0604020202020204" pitchFamily="34" charset="0"/>
                <a:ea typeface="Arial" panose="020B0604020202020204" pitchFamily="34" charset="0"/>
              </a:rPr>
              <a:t>Οι νέες τεχνολογίες αναλαμβάνουν τον ρόλο των βιβλίων και άρθρων επιστήμης;;;</a:t>
            </a:r>
          </a:p>
          <a:p>
            <a:r>
              <a:rPr lang="el-GR" sz="2400" spc="25">
                <a:latin typeface="Arial" panose="020B0604020202020204" pitchFamily="34" charset="0"/>
                <a:ea typeface="Arial" panose="020B0604020202020204" pitchFamily="34" charset="0"/>
              </a:rPr>
              <a:t>Αλλά τα κείμενα που δημοσιεύονται σε άρθρα και βιβλία επιστήμης, περνούν πρώτα από «τυφλή κρίση». Περνούν τα κείμενα που περιλαμβάνονται στις νέες τεχνολογίες από κρίση;;; Ποιος την κάνει;;;</a:t>
            </a:r>
            <a:endParaRPr lang="el-GR" sz="2400" i="1" spc="25">
              <a:latin typeface="Arial" panose="020B0604020202020204" pitchFamily="34" charset="0"/>
              <a:ea typeface="Arial" panose="020B0604020202020204" pitchFamily="34" charset="0"/>
            </a:endParaRPr>
          </a:p>
          <a:p>
            <a:r>
              <a:rPr lang="el-GR" sz="2400">
                <a:effectLst/>
                <a:latin typeface="Arial" panose="020B0604020202020204" pitchFamily="34" charset="0"/>
                <a:ea typeface="Arial" panose="020B0604020202020204" pitchFamily="34" charset="0"/>
              </a:rPr>
              <a:t>Και η </a:t>
            </a:r>
            <a:r>
              <a:rPr lang="el-GR" sz="2400" spc="30">
                <a:effectLst/>
                <a:latin typeface="Arial" panose="020B0604020202020204" pitchFamily="34" charset="0"/>
                <a:ea typeface="Arial" panose="020B0604020202020204" pitchFamily="34" charset="0"/>
              </a:rPr>
              <a:t>διδασκαλία </a:t>
            </a:r>
            <a:r>
              <a:rPr lang="el-GR" sz="2400" spc="20">
                <a:effectLst/>
                <a:latin typeface="Arial" panose="020B0604020202020204" pitchFamily="34" charset="0"/>
                <a:ea typeface="Arial" panose="020B0604020202020204" pitchFamily="34" charset="0"/>
              </a:rPr>
              <a:t>της </a:t>
            </a:r>
            <a:r>
              <a:rPr lang="el-GR" sz="2400" spc="30">
                <a:effectLst/>
                <a:latin typeface="Arial" panose="020B0604020202020204" pitchFamily="34" charset="0"/>
                <a:ea typeface="Arial" panose="020B0604020202020204" pitchFamily="34" charset="0"/>
              </a:rPr>
              <a:t>Φυσικής </a:t>
            </a:r>
            <a:r>
              <a:rPr lang="el-GR" sz="2400" spc="20">
                <a:effectLst/>
                <a:latin typeface="Arial" panose="020B0604020202020204" pitchFamily="34" charset="0"/>
                <a:ea typeface="Arial" panose="020B0604020202020204" pitchFamily="34" charset="0"/>
              </a:rPr>
              <a:t>στο </a:t>
            </a:r>
            <a:r>
              <a:rPr lang="el-GR" sz="2400" spc="30">
                <a:effectLst/>
                <a:latin typeface="Arial" panose="020B0604020202020204" pitchFamily="34" charset="0"/>
                <a:ea typeface="Arial" panose="020B0604020202020204" pitchFamily="34" charset="0"/>
              </a:rPr>
              <a:t>γυμνάσιο «</a:t>
            </a:r>
            <a:r>
              <a:rPr lang="el-GR" sz="2400" spc="25">
                <a:effectLst/>
                <a:latin typeface="Arial" panose="020B0604020202020204" pitchFamily="34" charset="0"/>
                <a:ea typeface="Arial" panose="020B0604020202020204" pitchFamily="34" charset="0"/>
              </a:rPr>
              <a:t>μεταφέρει» στους </a:t>
            </a:r>
            <a:r>
              <a:rPr lang="el-GR" sz="2400" spc="30">
                <a:effectLst/>
                <a:latin typeface="Arial" panose="020B0604020202020204" pitchFamily="34" charset="0"/>
                <a:ea typeface="Arial" panose="020B0604020202020204" pitchFamily="34" charset="0"/>
              </a:rPr>
              <a:t>μαθητές </a:t>
            </a:r>
            <a:r>
              <a:rPr lang="el-GR" sz="2400" spc="20">
                <a:effectLst/>
                <a:latin typeface="Arial" panose="020B0604020202020204" pitchFamily="34" charset="0"/>
                <a:ea typeface="Arial" panose="020B0604020202020204" pitchFamily="34" charset="0"/>
              </a:rPr>
              <a:t>τον «</a:t>
            </a:r>
            <a:r>
              <a:rPr lang="el-GR" sz="2400" spc="25">
                <a:effectLst/>
                <a:latin typeface="Arial" panose="020B0604020202020204" pitchFamily="34" charset="0"/>
                <a:ea typeface="Arial" panose="020B0604020202020204" pitchFamily="34" charset="0"/>
              </a:rPr>
              <a:t>τρό</a:t>
            </a:r>
            <a:r>
              <a:rPr lang="el-GR" sz="2400" spc="20">
                <a:effectLst/>
                <a:latin typeface="Arial" panose="020B0604020202020204" pitchFamily="34" charset="0"/>
                <a:ea typeface="Arial" panose="020B0604020202020204" pitchFamily="34" charset="0"/>
              </a:rPr>
              <a:t>πο» </a:t>
            </a:r>
            <a:r>
              <a:rPr lang="el-GR" sz="2400" spc="15">
                <a:effectLst/>
                <a:latin typeface="Arial" panose="020B0604020202020204" pitchFamily="34" charset="0"/>
                <a:ea typeface="Arial" panose="020B0604020202020204" pitchFamily="34" charset="0"/>
              </a:rPr>
              <a:t>με </a:t>
            </a:r>
            <a:r>
              <a:rPr lang="el-GR" sz="2400" spc="20">
                <a:effectLst/>
                <a:latin typeface="Arial" panose="020B0604020202020204" pitchFamily="34" charset="0"/>
                <a:ea typeface="Arial" panose="020B0604020202020204" pitchFamily="34" charset="0"/>
              </a:rPr>
              <a:t>τον </a:t>
            </a:r>
            <a:r>
              <a:rPr lang="el-GR" sz="2400" spc="25">
                <a:effectLst/>
                <a:latin typeface="Arial" panose="020B0604020202020204" pitchFamily="34" charset="0"/>
                <a:ea typeface="Arial" panose="020B0604020202020204" pitchFamily="34" charset="0"/>
              </a:rPr>
              <a:t>οποίο </a:t>
            </a:r>
            <a:r>
              <a:rPr lang="el-GR" sz="2400">
                <a:effectLst/>
                <a:latin typeface="Arial" panose="020B0604020202020204" pitchFamily="34" charset="0"/>
                <a:ea typeface="Arial" panose="020B0604020202020204" pitchFamily="34" charset="0"/>
              </a:rPr>
              <a:t>η </a:t>
            </a:r>
            <a:r>
              <a:rPr lang="el-GR" sz="2400" spc="30">
                <a:effectLst/>
                <a:latin typeface="Arial" panose="020B0604020202020204" pitchFamily="34" charset="0"/>
                <a:ea typeface="Arial" panose="020B0604020202020204" pitchFamily="34" charset="0"/>
              </a:rPr>
              <a:t>επιστημονική </a:t>
            </a:r>
            <a:r>
              <a:rPr lang="el-GR" sz="2400" spc="25">
                <a:effectLst/>
                <a:latin typeface="Arial" panose="020B0604020202020204" pitchFamily="34" charset="0"/>
                <a:ea typeface="Arial" panose="020B0604020202020204" pitchFamily="34" charset="0"/>
              </a:rPr>
              <a:t>σκέψη…;;; Υπάρχει μόνον ένας «τρόπος»;;; Και πώς τον «μεταφέρει»;;;</a:t>
            </a:r>
          </a:p>
          <a:p>
            <a:r>
              <a:rPr lang="el-GR" sz="2400" spc="25">
                <a:effectLst/>
                <a:latin typeface="Arial" panose="020B0604020202020204" pitchFamily="34" charset="0"/>
                <a:ea typeface="Arial" panose="020B0604020202020204" pitchFamily="34" charset="0"/>
              </a:rPr>
              <a:t>«Πώς </a:t>
            </a:r>
            <a:r>
              <a:rPr lang="el-GR" sz="2400" spc="30">
                <a:effectLst/>
                <a:latin typeface="Arial" panose="020B0604020202020204" pitchFamily="34" charset="0"/>
                <a:ea typeface="Arial" panose="020B0604020202020204" pitchFamily="34" charset="0"/>
              </a:rPr>
              <a:t>είναι </a:t>
            </a:r>
            <a:r>
              <a:rPr lang="el-GR" sz="2400" spc="35">
                <a:effectLst/>
                <a:latin typeface="Arial" panose="020B0604020202020204" pitchFamily="34" charset="0"/>
                <a:ea typeface="Arial" panose="020B0604020202020204" pitchFamily="34" charset="0"/>
              </a:rPr>
              <a:t>δυνατό απ</a:t>
            </a:r>
            <a:r>
              <a:rPr lang="el-GR" sz="2400">
                <a:effectLst/>
                <a:latin typeface="Arial" panose="020B0604020202020204" pitchFamily="34" charset="0"/>
                <a:ea typeface="Arial" panose="020B0604020202020204" pitchFamily="34" charset="0"/>
              </a:rPr>
              <a:t>ό </a:t>
            </a:r>
            <a:r>
              <a:rPr lang="el-GR" sz="2400" spc="35">
                <a:effectLst/>
                <a:latin typeface="Arial" panose="020B0604020202020204" pitchFamily="34" charset="0"/>
                <a:ea typeface="Arial" panose="020B0604020202020204" pitchFamily="34" charset="0"/>
              </a:rPr>
              <a:t>ένα</a:t>
            </a:r>
            <a:r>
              <a:rPr lang="el-GR" sz="2400">
                <a:effectLst/>
                <a:latin typeface="Arial" panose="020B0604020202020204" pitchFamily="34" charset="0"/>
                <a:ea typeface="Arial" panose="020B0604020202020204" pitchFamily="34" charset="0"/>
              </a:rPr>
              <a:t>ν </a:t>
            </a:r>
            <a:r>
              <a:rPr lang="el-GR" sz="2400" spc="35">
                <a:effectLst/>
                <a:latin typeface="Arial" panose="020B0604020202020204" pitchFamily="34" charset="0"/>
                <a:ea typeface="Arial" panose="020B0604020202020204" pitchFamily="34" charset="0"/>
              </a:rPr>
              <a:t>μικρ</a:t>
            </a:r>
            <a:r>
              <a:rPr lang="el-GR" sz="2400">
                <a:effectLst/>
                <a:latin typeface="Arial" panose="020B0604020202020204" pitchFamily="34" charset="0"/>
                <a:ea typeface="Arial" panose="020B0604020202020204" pitchFamily="34" charset="0"/>
              </a:rPr>
              <a:t>ό </a:t>
            </a:r>
            <a:r>
              <a:rPr lang="el-GR" sz="2400" spc="35">
                <a:effectLst/>
                <a:latin typeface="Arial" panose="020B0604020202020204" pitchFamily="34" charset="0"/>
                <a:ea typeface="Arial" panose="020B0604020202020204" pitchFamily="34" charset="0"/>
              </a:rPr>
              <a:t>αριθμ</a:t>
            </a:r>
            <a:r>
              <a:rPr lang="el-GR" sz="2400">
                <a:effectLst/>
                <a:latin typeface="Arial" panose="020B0604020202020204" pitchFamily="34" charset="0"/>
                <a:ea typeface="Arial" panose="020B0604020202020204" pitchFamily="34" charset="0"/>
              </a:rPr>
              <a:t>ό </a:t>
            </a:r>
            <a:r>
              <a:rPr lang="el-GR" sz="2400" spc="35">
                <a:effectLst/>
                <a:latin typeface="Arial" panose="020B0604020202020204" pitchFamily="34" charset="0"/>
                <a:ea typeface="Arial" panose="020B0604020202020204" pitchFamily="34" charset="0"/>
              </a:rPr>
              <a:t>βασικώ</a:t>
            </a:r>
            <a:r>
              <a:rPr lang="el-GR" sz="2400">
                <a:effectLst/>
                <a:latin typeface="Arial" panose="020B0604020202020204" pitchFamily="34" charset="0"/>
                <a:ea typeface="Arial" panose="020B0604020202020204" pitchFamily="34" charset="0"/>
              </a:rPr>
              <a:t>ν </a:t>
            </a:r>
            <a:r>
              <a:rPr lang="el-GR" sz="2400" spc="35">
                <a:effectLst/>
                <a:latin typeface="Arial" panose="020B0604020202020204" pitchFamily="34" charset="0"/>
                <a:ea typeface="Arial" panose="020B0604020202020204" pitchFamily="34" charset="0"/>
              </a:rPr>
              <a:t>θεμε</a:t>
            </a:r>
            <a:r>
              <a:rPr lang="el-GR" sz="2400" spc="25">
                <a:effectLst/>
                <a:latin typeface="Arial" panose="020B0604020202020204" pitchFamily="34" charset="0"/>
                <a:ea typeface="Arial" panose="020B0604020202020204" pitchFamily="34" charset="0"/>
              </a:rPr>
              <a:t>λιωδών αρχών </a:t>
            </a:r>
            <a:r>
              <a:rPr lang="el-GR" sz="2400" spc="20">
                <a:effectLst/>
                <a:latin typeface="Arial" panose="020B0604020202020204" pitchFamily="34" charset="0"/>
                <a:ea typeface="Arial" panose="020B0604020202020204" pitchFamily="34" charset="0"/>
              </a:rPr>
              <a:t>και </a:t>
            </a:r>
            <a:r>
              <a:rPr lang="el-GR" sz="2400" spc="30">
                <a:effectLst/>
                <a:latin typeface="Arial" panose="020B0604020202020204" pitchFamily="34" charset="0"/>
                <a:ea typeface="Arial" panose="020B0604020202020204" pitchFamily="34" charset="0"/>
              </a:rPr>
              <a:t>εννοιών </a:t>
            </a:r>
            <a:r>
              <a:rPr lang="el-GR" sz="2400" spc="15">
                <a:effectLst/>
                <a:latin typeface="Arial" panose="020B0604020202020204" pitchFamily="34" charset="0"/>
                <a:ea typeface="Arial" panose="020B0604020202020204" pitchFamily="34" charset="0"/>
              </a:rPr>
              <a:t>να </a:t>
            </a:r>
            <a:r>
              <a:rPr lang="el-GR" sz="2400" spc="25">
                <a:effectLst/>
                <a:latin typeface="Arial" panose="020B0604020202020204" pitchFamily="34" charset="0"/>
                <a:ea typeface="Arial" panose="020B0604020202020204" pitchFamily="34" charset="0"/>
              </a:rPr>
              <a:t>μπορεί </a:t>
            </a:r>
            <a:r>
              <a:rPr lang="el-GR" sz="2400" spc="30">
                <a:effectLst/>
                <a:latin typeface="Arial" panose="020B0604020202020204" pitchFamily="34" charset="0"/>
                <a:ea typeface="Arial" panose="020B0604020202020204" pitchFamily="34" charset="0"/>
              </a:rPr>
              <a:t>κάποιος </a:t>
            </a:r>
            <a:r>
              <a:rPr lang="el-GR" sz="2400" spc="15">
                <a:effectLst/>
                <a:latin typeface="Arial" panose="020B0604020202020204" pitchFamily="34" charset="0"/>
                <a:ea typeface="Arial" panose="020B0604020202020204" pitchFamily="34" charset="0"/>
              </a:rPr>
              <a:t>να </a:t>
            </a:r>
            <a:r>
              <a:rPr lang="el-GR" sz="2400" spc="30">
                <a:effectLst/>
                <a:latin typeface="Arial" panose="020B0604020202020204" pitchFamily="34" charset="0"/>
                <a:ea typeface="Arial" panose="020B0604020202020204" pitchFamily="34" charset="0"/>
              </a:rPr>
              <a:t>… προβλέψει»…;;; Υπάρχει απάντηση σε αυτό το ερώτημα;;; Ιδικά για τη Φυσική;;;</a:t>
            </a:r>
            <a:endParaRPr lang="el-GR" sz="2400">
              <a:effectLst/>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1117717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B7EEDAA8-5451-ADA5-8E23-479BB976BCF2}"/>
              </a:ext>
            </a:extLst>
          </p:cNvPr>
          <p:cNvSpPr>
            <a:spLocks noGrp="1"/>
          </p:cNvSpPr>
          <p:nvPr>
            <p:ph type="title"/>
          </p:nvPr>
        </p:nvSpPr>
        <p:spPr>
          <a:xfrm>
            <a:off x="838200" y="365125"/>
            <a:ext cx="10515600" cy="1325563"/>
          </a:xfrm>
        </p:spPr>
        <p:txBody>
          <a:bodyPr>
            <a:normAutofit/>
          </a:bodyPr>
          <a:lstStyle/>
          <a:p>
            <a:r>
              <a:rPr lang="el-GR" sz="5400"/>
              <a:t>ΦΥΣΙΚΗ Β΄ Γυμνασίου: Πρόλογος</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Θέση περιεχομένου 2">
            <a:extLst>
              <a:ext uri="{FF2B5EF4-FFF2-40B4-BE49-F238E27FC236}">
                <a16:creationId xmlns:a16="http://schemas.microsoft.com/office/drawing/2014/main" id="{71243BD4-0247-393E-2004-E0FF6EDA85DC}"/>
              </a:ext>
            </a:extLst>
          </p:cNvPr>
          <p:cNvSpPr>
            <a:spLocks noGrp="1"/>
          </p:cNvSpPr>
          <p:nvPr>
            <p:ph idx="1"/>
          </p:nvPr>
        </p:nvSpPr>
        <p:spPr>
          <a:xfrm>
            <a:off x="838200" y="1929384"/>
            <a:ext cx="11350752" cy="4626864"/>
          </a:xfrm>
        </p:spPr>
        <p:txBody>
          <a:bodyPr>
            <a:noAutofit/>
          </a:bodyPr>
          <a:lstStyle/>
          <a:p>
            <a:pPr marL="85725" marR="1520825" indent="179705">
              <a:spcBef>
                <a:spcPts val="80"/>
              </a:spcBef>
              <a:spcAft>
                <a:spcPts val="0"/>
              </a:spcAft>
            </a:pPr>
            <a:r>
              <a:rPr lang="el-GR" i="1" spc="25" dirty="0">
                <a:effectLst/>
                <a:latin typeface="Arial" panose="020B0604020202020204" pitchFamily="34" charset="0"/>
                <a:ea typeface="Arial" panose="020B0604020202020204" pitchFamily="34" charset="0"/>
              </a:rPr>
              <a:t>Αυτή </a:t>
            </a:r>
            <a:r>
              <a:rPr lang="el-GR" i="1" dirty="0">
                <a:effectLst/>
                <a:latin typeface="Arial" panose="020B0604020202020204" pitchFamily="34" charset="0"/>
                <a:ea typeface="Arial" panose="020B0604020202020204" pitchFamily="34" charset="0"/>
              </a:rPr>
              <a:t>η </a:t>
            </a:r>
            <a:r>
              <a:rPr lang="el-GR" i="1" spc="25" dirty="0">
                <a:effectLst/>
                <a:latin typeface="Arial" panose="020B0604020202020204" pitchFamily="34" charset="0"/>
                <a:ea typeface="Arial" panose="020B0604020202020204" pitchFamily="34" charset="0"/>
              </a:rPr>
              <a:t>αρχή </a:t>
            </a:r>
            <a:r>
              <a:rPr lang="el-GR" i="1" spc="20" dirty="0">
                <a:effectLst/>
                <a:latin typeface="Arial" panose="020B0604020202020204" pitchFamily="34" charset="0"/>
                <a:ea typeface="Arial" panose="020B0604020202020204" pitchFamily="34" charset="0"/>
              </a:rPr>
              <a:t>της </a:t>
            </a:r>
            <a:r>
              <a:rPr lang="el-GR" i="1" spc="30" dirty="0">
                <a:effectLst/>
                <a:latin typeface="Arial" panose="020B0604020202020204" pitchFamily="34" charset="0"/>
                <a:ea typeface="Arial" panose="020B0604020202020204" pitchFamily="34" charset="0"/>
              </a:rPr>
              <a:t>οικονομίας </a:t>
            </a:r>
            <a:r>
              <a:rPr lang="el-GR" i="1" spc="20" dirty="0">
                <a:effectLst/>
                <a:latin typeface="Arial" panose="020B0604020202020204" pitchFamily="34" charset="0"/>
                <a:ea typeface="Arial" panose="020B0604020202020204" pitchFamily="34" charset="0"/>
              </a:rPr>
              <a:t>που </a:t>
            </a:r>
            <a:r>
              <a:rPr lang="el-GR" i="1" spc="30" dirty="0">
                <a:effectLst/>
                <a:latin typeface="Arial" panose="020B0604020202020204" pitchFamily="34" charset="0"/>
                <a:ea typeface="Arial" panose="020B0604020202020204" pitchFamily="34" charset="0"/>
              </a:rPr>
              <a:t>ρυθμίζει </a:t>
            </a:r>
            <a:r>
              <a:rPr lang="el-GR" i="1" spc="15" dirty="0">
                <a:effectLst/>
                <a:latin typeface="Arial" panose="020B0604020202020204" pitchFamily="34" charset="0"/>
                <a:ea typeface="Arial" panose="020B0604020202020204" pitchFamily="34" charset="0"/>
              </a:rPr>
              <a:t>τη </a:t>
            </a:r>
            <a:r>
              <a:rPr lang="el-GR" i="1" spc="25" dirty="0">
                <a:effectLst/>
                <a:latin typeface="Arial" panose="020B0604020202020204" pitchFamily="34" charset="0"/>
                <a:ea typeface="Arial" panose="020B0604020202020204" pitchFamily="34" charset="0"/>
              </a:rPr>
              <a:t>Φυσική επιστήμη </a:t>
            </a:r>
            <a:r>
              <a:rPr lang="el-GR" i="1" spc="30" dirty="0">
                <a:effectLst/>
                <a:latin typeface="Arial" panose="020B0604020202020204" pitchFamily="34" charset="0"/>
                <a:ea typeface="Arial" panose="020B0604020202020204" pitchFamily="34" charset="0"/>
              </a:rPr>
              <a:t>οφείλει </a:t>
            </a:r>
            <a:r>
              <a:rPr lang="el-GR" i="1" spc="15" dirty="0">
                <a:effectLst/>
                <a:latin typeface="Arial" panose="020B0604020202020204" pitchFamily="34" charset="0"/>
                <a:ea typeface="Arial" panose="020B0604020202020204" pitchFamily="34" charset="0"/>
              </a:rPr>
              <a:t>να </a:t>
            </a:r>
            <a:r>
              <a:rPr lang="el-GR" i="1" spc="30" dirty="0">
                <a:effectLst/>
                <a:latin typeface="Arial" panose="020B0604020202020204" pitchFamily="34" charset="0"/>
                <a:ea typeface="Arial" panose="020B0604020202020204" pitchFamily="34" charset="0"/>
              </a:rPr>
              <a:t>καθοδηγεί </a:t>
            </a:r>
            <a:r>
              <a:rPr lang="el-GR" i="1" spc="20" dirty="0">
                <a:effectLst/>
                <a:latin typeface="Arial" panose="020B0604020202020204" pitchFamily="34" charset="0"/>
                <a:ea typeface="Arial" panose="020B0604020202020204" pitchFamily="34" charset="0"/>
              </a:rPr>
              <a:t>και </a:t>
            </a:r>
            <a:r>
              <a:rPr lang="el-GR" i="1" spc="15" dirty="0">
                <a:effectLst/>
                <a:latin typeface="Arial" panose="020B0604020202020204" pitchFamily="34" charset="0"/>
                <a:ea typeface="Arial" panose="020B0604020202020204" pitchFamily="34" charset="0"/>
              </a:rPr>
              <a:t>τη  </a:t>
            </a:r>
            <a:r>
              <a:rPr lang="el-GR" i="1" spc="30" dirty="0">
                <a:effectLst/>
                <a:latin typeface="Arial" panose="020B0604020202020204" pitchFamily="34" charset="0"/>
                <a:ea typeface="Arial" panose="020B0604020202020204" pitchFamily="34" charset="0"/>
              </a:rPr>
              <a:t>διδασκαλία </a:t>
            </a:r>
            <a:r>
              <a:rPr lang="el-GR" i="1" spc="20" dirty="0">
                <a:effectLst/>
                <a:latin typeface="Arial" panose="020B0604020202020204" pitchFamily="34" charset="0"/>
                <a:ea typeface="Arial" panose="020B0604020202020204" pitchFamily="34" charset="0"/>
              </a:rPr>
              <a:t>της από </a:t>
            </a:r>
            <a:r>
              <a:rPr lang="el-GR" i="1" spc="15" dirty="0">
                <a:effectLst/>
                <a:latin typeface="Arial" panose="020B0604020202020204" pitchFamily="34" charset="0"/>
                <a:ea typeface="Arial" panose="020B0604020202020204" pitchFamily="34" charset="0"/>
              </a:rPr>
              <a:t>τα </a:t>
            </a:r>
            <a:r>
              <a:rPr lang="el-GR" i="1" spc="25" dirty="0">
                <a:effectLst/>
                <a:latin typeface="Arial" panose="020B0604020202020204" pitchFamily="34" charset="0"/>
                <a:ea typeface="Arial" panose="020B0604020202020204" pitchFamily="34" charset="0"/>
              </a:rPr>
              <a:t>πρώτα βήματα </a:t>
            </a:r>
            <a:r>
              <a:rPr lang="el-GR" i="1" spc="20" dirty="0">
                <a:effectLst/>
                <a:latin typeface="Arial" panose="020B0604020202020204" pitchFamily="34" charset="0"/>
                <a:ea typeface="Arial" panose="020B0604020202020204" pitchFamily="34" charset="0"/>
              </a:rPr>
              <a:t>του </a:t>
            </a:r>
            <a:r>
              <a:rPr lang="el-GR" i="1" spc="30" dirty="0">
                <a:effectLst/>
                <a:latin typeface="Arial" panose="020B0604020202020204" pitchFamily="34" charset="0"/>
                <a:ea typeface="Arial" panose="020B0604020202020204" pitchFamily="34" charset="0"/>
              </a:rPr>
              <a:t>σχολείου. </a:t>
            </a:r>
            <a:r>
              <a:rPr lang="el-GR" i="1" spc="15" dirty="0">
                <a:effectLst/>
                <a:latin typeface="Arial" panose="020B0604020202020204" pitchFamily="34" charset="0"/>
                <a:ea typeface="Arial" panose="020B0604020202020204" pitchFamily="34" charset="0"/>
              </a:rPr>
              <a:t>Ως εκ </a:t>
            </a:r>
            <a:r>
              <a:rPr lang="el-GR" i="1" spc="25" dirty="0">
                <a:effectLst/>
                <a:latin typeface="Arial" panose="020B0604020202020204" pitchFamily="34" charset="0"/>
                <a:ea typeface="Arial" panose="020B0604020202020204" pitchFamily="34" charset="0"/>
              </a:rPr>
              <a:t>τούτου </a:t>
            </a:r>
            <a:r>
              <a:rPr lang="el-GR" i="1" spc="15" dirty="0">
                <a:effectLst/>
                <a:latin typeface="Arial" panose="020B0604020202020204" pitchFamily="34" charset="0"/>
                <a:ea typeface="Arial" panose="020B0604020202020204" pitchFamily="34" charset="0"/>
              </a:rPr>
              <a:t>οι </a:t>
            </a:r>
            <a:r>
              <a:rPr lang="el-GR" i="1" spc="30" dirty="0">
                <a:effectLst/>
                <a:latin typeface="Arial" panose="020B0604020202020204" pitchFamily="34" charset="0"/>
                <a:ea typeface="Arial" panose="020B0604020202020204" pitchFamily="34" charset="0"/>
              </a:rPr>
              <a:t>μαθητές </a:t>
            </a:r>
            <a:r>
              <a:rPr lang="el-GR" i="1" spc="25" dirty="0">
                <a:effectLst/>
                <a:latin typeface="Arial" panose="020B0604020202020204" pitchFamily="34" charset="0"/>
                <a:ea typeface="Arial" panose="020B0604020202020204" pitchFamily="34" charset="0"/>
              </a:rPr>
              <a:t>αναμένουν </a:t>
            </a:r>
            <a:r>
              <a:rPr lang="el-GR" i="1" spc="15" dirty="0">
                <a:effectLst/>
                <a:latin typeface="Arial" panose="020B0604020202020204" pitchFamily="34" charset="0"/>
                <a:ea typeface="Arial" panose="020B0604020202020204" pitchFamily="34" charset="0"/>
              </a:rPr>
              <a:t>τη </a:t>
            </a:r>
            <a:r>
              <a:rPr lang="el-GR" i="1" spc="30" dirty="0">
                <a:effectLst/>
                <a:latin typeface="Arial" panose="020B0604020202020204" pitchFamily="34" charset="0"/>
                <a:ea typeface="Arial" panose="020B0604020202020204" pitchFamily="34" charset="0"/>
              </a:rPr>
              <a:t>συμμετοχή </a:t>
            </a:r>
            <a:r>
              <a:rPr lang="el-GR" i="1" spc="25" dirty="0">
                <a:effectLst/>
                <a:latin typeface="Arial" panose="020B0604020202020204" pitchFamily="34" charset="0"/>
                <a:ea typeface="Arial" panose="020B0604020202020204" pitchFamily="34" charset="0"/>
              </a:rPr>
              <a:t>τους στον τρόπο αυτό </a:t>
            </a:r>
            <a:r>
              <a:rPr lang="el-GR" i="1" spc="30" dirty="0" err="1">
                <a:effectLst/>
                <a:latin typeface="Arial" panose="020B0604020202020204" pitchFamily="34" charset="0"/>
                <a:ea typeface="Arial" panose="020B0604020202020204" pitchFamily="34" charset="0"/>
              </a:rPr>
              <a:t>προσέγγγισης</a:t>
            </a:r>
            <a:r>
              <a:rPr lang="el-GR" i="1" spc="30" dirty="0">
                <a:effectLst/>
                <a:latin typeface="Arial" panose="020B0604020202020204" pitchFamily="34" charset="0"/>
                <a:ea typeface="Arial" panose="020B0604020202020204" pitchFamily="34" charset="0"/>
              </a:rPr>
              <a:t>,</a:t>
            </a:r>
            <a:r>
              <a:rPr lang="el-GR" i="1" spc="145" dirty="0">
                <a:effectLst/>
                <a:latin typeface="Arial" panose="020B0604020202020204" pitchFamily="34" charset="0"/>
                <a:ea typeface="Arial" panose="020B0604020202020204" pitchFamily="34" charset="0"/>
              </a:rPr>
              <a:t> </a:t>
            </a:r>
            <a:r>
              <a:rPr lang="el-GR" i="1" dirty="0">
                <a:effectLst/>
                <a:latin typeface="Arial" panose="020B0604020202020204" pitchFamily="34" charset="0"/>
                <a:ea typeface="Arial" panose="020B0604020202020204" pitchFamily="34" charset="0"/>
              </a:rPr>
              <a:t>ο</a:t>
            </a:r>
            <a:r>
              <a:rPr lang="el-GR" i="1" dirty="0">
                <a:latin typeface="Arial" panose="020B0604020202020204" pitchFamily="34" charset="0"/>
                <a:ea typeface="Arial" panose="020B0604020202020204" pitchFamily="34" charset="0"/>
              </a:rPr>
              <a:t> </a:t>
            </a:r>
            <a:r>
              <a:rPr lang="el-GR" i="1" dirty="0">
                <a:effectLst/>
                <a:latin typeface="Arial" panose="020B0604020202020204" pitchFamily="34" charset="0"/>
                <a:ea typeface="Arial" panose="020B0604020202020204" pitchFamily="34" charset="0"/>
              </a:rPr>
              <a:t>οποίος </a:t>
            </a:r>
            <a:r>
              <a:rPr lang="el-GR" i="1" dirty="0">
                <a:effectLst/>
                <a:highlight>
                  <a:srgbClr val="FFFF00"/>
                </a:highlight>
                <a:latin typeface="Arial" panose="020B0604020202020204" pitchFamily="34" charset="0"/>
                <a:ea typeface="Arial" panose="020B0604020202020204" pitchFamily="34" charset="0"/>
              </a:rPr>
              <a:t>οδηγεί σε μια καθολική ενότητα των φυσικών διεργασιών και όχι   στον θρυμματισμό τους</a:t>
            </a:r>
            <a:r>
              <a:rPr lang="el-GR" i="1" dirty="0">
                <a:effectLst/>
                <a:latin typeface="Arial" panose="020B0604020202020204" pitchFamily="34" charset="0"/>
                <a:ea typeface="Arial" panose="020B0604020202020204" pitchFamily="34" charset="0"/>
              </a:rPr>
              <a:t>. Στη   διαδικασία   αυτής   της μάθησης   ο ρόλος του καθηγητή είναι αποφασιστικός.</a:t>
            </a:r>
          </a:p>
          <a:p>
            <a:pPr marL="85725" marR="1520825" indent="179705">
              <a:spcBef>
                <a:spcPts val="80"/>
              </a:spcBef>
              <a:spcAft>
                <a:spcPts val="0"/>
              </a:spcAft>
            </a:pPr>
            <a:endParaRPr lang="el-GR" i="1" dirty="0">
              <a:effectLst/>
              <a:latin typeface="Arial" panose="020B0604020202020204" pitchFamily="34" charset="0"/>
              <a:ea typeface="Arial" panose="020B0604020202020204" pitchFamily="34" charset="0"/>
            </a:endParaRPr>
          </a:p>
          <a:p>
            <a:pPr marL="85725" marR="1520825" indent="179705">
              <a:spcBef>
                <a:spcPts val="80"/>
              </a:spcBef>
              <a:spcAft>
                <a:spcPts val="0"/>
              </a:spcAft>
            </a:pPr>
            <a:r>
              <a:rPr lang="el-GR" dirty="0">
                <a:effectLst/>
                <a:latin typeface="Arial" panose="020B0604020202020204" pitchFamily="34" charset="0"/>
                <a:ea typeface="Arial" panose="020B0604020202020204" pitchFamily="34" charset="0"/>
              </a:rPr>
              <a:t>«… καθολική ενότητα των φυσικών διεργασιών…»;;; Υπάρχει τέτοιο πράγμα;;; Μπορείτε να μου το περιγράψετε, κάπως;;;</a:t>
            </a:r>
          </a:p>
        </p:txBody>
      </p:sp>
    </p:spTree>
    <p:extLst>
      <p:ext uri="{BB962C8B-B14F-4D97-AF65-F5344CB8AC3E}">
        <p14:creationId xmlns:p14="http://schemas.microsoft.com/office/powerpoint/2010/main" val="3282460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B7EEDAA8-5451-ADA5-8E23-479BB976BCF2}"/>
              </a:ext>
            </a:extLst>
          </p:cNvPr>
          <p:cNvSpPr>
            <a:spLocks noGrp="1"/>
          </p:cNvSpPr>
          <p:nvPr>
            <p:ph type="title"/>
          </p:nvPr>
        </p:nvSpPr>
        <p:spPr>
          <a:xfrm>
            <a:off x="838200" y="365125"/>
            <a:ext cx="10515600" cy="1325563"/>
          </a:xfrm>
        </p:spPr>
        <p:txBody>
          <a:bodyPr>
            <a:normAutofit/>
          </a:bodyPr>
          <a:lstStyle/>
          <a:p>
            <a:r>
              <a:rPr lang="el-GR" sz="5400"/>
              <a:t>ΦΥΣΙΚΗ Β΄ Γυμνασίου: Κινήσεις</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Θέση περιεχομένου 2">
            <a:extLst>
              <a:ext uri="{FF2B5EF4-FFF2-40B4-BE49-F238E27FC236}">
                <a16:creationId xmlns:a16="http://schemas.microsoft.com/office/drawing/2014/main" id="{71243BD4-0247-393E-2004-E0FF6EDA85DC}"/>
              </a:ext>
            </a:extLst>
          </p:cNvPr>
          <p:cNvSpPr>
            <a:spLocks noGrp="1"/>
          </p:cNvSpPr>
          <p:nvPr>
            <p:ph idx="1"/>
          </p:nvPr>
        </p:nvSpPr>
        <p:spPr>
          <a:xfrm>
            <a:off x="838200" y="1929384"/>
            <a:ext cx="11350752" cy="4251960"/>
          </a:xfrm>
        </p:spPr>
        <p:txBody>
          <a:bodyPr>
            <a:normAutofit/>
          </a:bodyPr>
          <a:lstStyle/>
          <a:p>
            <a:pPr marL="85725" marR="1520825" indent="0">
              <a:spcBef>
                <a:spcPts val="80"/>
              </a:spcBef>
              <a:spcAft>
                <a:spcPts val="0"/>
              </a:spcAft>
              <a:buNone/>
            </a:pPr>
            <a:r>
              <a:rPr lang="el-GR" sz="3200" dirty="0">
                <a:effectLst/>
                <a:latin typeface="Aptos" panose="020B0004020202020204" pitchFamily="34" charset="0"/>
                <a:ea typeface="Aptos" panose="020B0004020202020204" pitchFamily="34" charset="0"/>
                <a:cs typeface="Times New Roman" panose="02020603050405020304" pitchFamily="18" charset="0"/>
              </a:rPr>
              <a:t>… Εκτός από τις κινήσεις που  παρατηρούμε  πάνω  στη  γη  </a:t>
            </a:r>
            <a:r>
              <a:rPr lang="el-GR" sz="3200" spc="-25" dirty="0">
                <a:effectLst/>
                <a:latin typeface="Aptos" panose="020B0004020202020204" pitchFamily="34" charset="0"/>
                <a:ea typeface="Aptos" panose="020B0004020202020204" pitchFamily="34" charset="0"/>
                <a:cs typeface="Times New Roman" panose="02020603050405020304" pitchFamily="18" charset="0"/>
              </a:rPr>
              <a:t>και  </a:t>
            </a:r>
            <a:r>
              <a:rPr lang="el-GR" sz="3200" dirty="0">
                <a:effectLst/>
                <a:latin typeface="Aptos" panose="020B0004020202020204" pitchFamily="34" charset="0"/>
                <a:ea typeface="Aptos" panose="020B0004020202020204" pitchFamily="34" charset="0"/>
                <a:cs typeface="Times New Roman" panose="02020603050405020304" pitchFamily="18" charset="0"/>
              </a:rPr>
              <a:t>στο διάστημα όλα τα ουράνια  σώματα κινούνται.  </a:t>
            </a:r>
            <a:r>
              <a:rPr lang="el-GR" sz="32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Η  γη  κάθε  μέρα εκτελεί μια πλήρη  περιστροφή  </a:t>
            </a:r>
            <a:r>
              <a:rPr lang="el-GR" sz="3200" dirty="0">
                <a:effectLst/>
                <a:latin typeface="Aptos" panose="020B0004020202020204" pitchFamily="34" charset="0"/>
                <a:ea typeface="Aptos" panose="020B0004020202020204" pitchFamily="34" charset="0"/>
                <a:cs typeface="Times New Roman" panose="02020603050405020304" pitchFamily="18" charset="0"/>
              </a:rPr>
              <a:t>γύρω  από  τον  εαυτό  </a:t>
            </a:r>
            <a:r>
              <a:rPr lang="el-GR" sz="3200" spc="-25" dirty="0">
                <a:effectLst/>
                <a:latin typeface="Aptos" panose="020B0004020202020204" pitchFamily="34" charset="0"/>
                <a:ea typeface="Aptos" panose="020B0004020202020204" pitchFamily="34" charset="0"/>
                <a:cs typeface="Times New Roman" panose="02020603050405020304" pitchFamily="18" charset="0"/>
              </a:rPr>
              <a:t>της  </a:t>
            </a:r>
            <a:r>
              <a:rPr lang="el-GR" sz="3200" dirty="0">
                <a:effectLst/>
                <a:latin typeface="Aptos" panose="020B0004020202020204" pitchFamily="34" charset="0"/>
                <a:ea typeface="Aptos" panose="020B0004020202020204" pitchFamily="34" charset="0"/>
                <a:cs typeface="Times New Roman" panose="02020603050405020304" pitchFamily="18" charset="0"/>
              </a:rPr>
              <a:t>και κάθε χρόνο </a:t>
            </a:r>
            <a:r>
              <a:rPr lang="el-GR" sz="32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μια περιφορά </a:t>
            </a:r>
            <a:r>
              <a:rPr lang="el-GR" sz="3200" dirty="0">
                <a:effectLst/>
                <a:latin typeface="Aptos" panose="020B0004020202020204" pitchFamily="34" charset="0"/>
                <a:ea typeface="Aptos" panose="020B0004020202020204" pitchFamily="34" charset="0"/>
                <a:cs typeface="Times New Roman" panose="02020603050405020304" pitchFamily="18" charset="0"/>
              </a:rPr>
              <a:t>γύρω από τον ήλιο. </a:t>
            </a:r>
            <a:r>
              <a:rPr lang="el-GR" sz="32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Ο </a:t>
            </a:r>
            <a:r>
              <a:rPr lang="el-GR" sz="3200" spc="-15"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ήλιος </a:t>
            </a:r>
            <a:r>
              <a:rPr lang="el-GR" sz="32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περιφέρεται </a:t>
            </a:r>
            <a:r>
              <a:rPr lang="el-GR" sz="3200" dirty="0">
                <a:effectLst/>
                <a:latin typeface="Aptos" panose="020B0004020202020204" pitchFamily="34" charset="0"/>
                <a:ea typeface="Aptos" panose="020B0004020202020204" pitchFamily="34" charset="0"/>
                <a:cs typeface="Times New Roman" panose="02020603050405020304" pitchFamily="18" charset="0"/>
              </a:rPr>
              <a:t>γύρω από το κέντρο του γαλαξία μας. Τα </a:t>
            </a:r>
            <a:r>
              <a:rPr lang="el-GR" sz="3200" spc="-15" dirty="0">
                <a:effectLst/>
                <a:latin typeface="Aptos" panose="020B0004020202020204" pitchFamily="34" charset="0"/>
                <a:ea typeface="Aptos" panose="020B0004020202020204" pitchFamily="34" charset="0"/>
                <a:cs typeface="Times New Roman" panose="02020603050405020304" pitchFamily="18" charset="0"/>
              </a:rPr>
              <a:t>δισε</a:t>
            </a:r>
            <a:r>
              <a:rPr lang="el-GR" sz="3200" dirty="0">
                <a:effectLst/>
                <a:latin typeface="Aptos" panose="020B0004020202020204" pitchFamily="34" charset="0"/>
                <a:ea typeface="Aptos" panose="020B0004020202020204" pitchFamily="34" charset="0"/>
                <a:cs typeface="Times New Roman" panose="02020603050405020304" pitchFamily="18" charset="0"/>
              </a:rPr>
              <a:t>κατομμύρια γαλαξίες του αχανούς σύμπαντος </a:t>
            </a:r>
            <a:r>
              <a:rPr lang="el-GR" sz="32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απομακρύνονται μεταξύ </a:t>
            </a:r>
            <a:r>
              <a:rPr lang="el-GR" sz="3200" dirty="0">
                <a:effectLst/>
                <a:latin typeface="Aptos" panose="020B0004020202020204" pitchFamily="34" charset="0"/>
                <a:ea typeface="Aptos" panose="020B0004020202020204" pitchFamily="34" charset="0"/>
                <a:cs typeface="Times New Roman" panose="02020603050405020304" pitchFamily="18" charset="0"/>
              </a:rPr>
              <a:t>τους και οι διαστάσεις  του  σύμπαντος  αυξάνονται…</a:t>
            </a:r>
            <a:endParaRPr lang="el-GR" sz="3200" dirty="0">
              <a:effectLst/>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37030222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B7EEDAA8-5451-ADA5-8E23-479BB976BCF2}"/>
              </a:ext>
            </a:extLst>
          </p:cNvPr>
          <p:cNvSpPr>
            <a:spLocks noGrp="1"/>
          </p:cNvSpPr>
          <p:nvPr>
            <p:ph type="title"/>
          </p:nvPr>
        </p:nvSpPr>
        <p:spPr>
          <a:xfrm>
            <a:off x="838200" y="365125"/>
            <a:ext cx="10515600" cy="1325563"/>
          </a:xfrm>
        </p:spPr>
        <p:txBody>
          <a:bodyPr>
            <a:normAutofit/>
          </a:bodyPr>
          <a:lstStyle/>
          <a:p>
            <a:r>
              <a:rPr lang="el-GR" sz="5400"/>
              <a:t>ΦΥΣΙΚΗ Β΄ Γυμνασίου: Κινήσεις</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Θέση περιεχομένου 2">
            <a:extLst>
              <a:ext uri="{FF2B5EF4-FFF2-40B4-BE49-F238E27FC236}">
                <a16:creationId xmlns:a16="http://schemas.microsoft.com/office/drawing/2014/main" id="{71243BD4-0247-393E-2004-E0FF6EDA85DC}"/>
              </a:ext>
            </a:extLst>
          </p:cNvPr>
          <p:cNvSpPr>
            <a:spLocks noGrp="1"/>
          </p:cNvSpPr>
          <p:nvPr>
            <p:ph idx="1"/>
          </p:nvPr>
        </p:nvSpPr>
        <p:spPr>
          <a:xfrm>
            <a:off x="838200" y="2185236"/>
            <a:ext cx="11350752" cy="4251960"/>
          </a:xfrm>
        </p:spPr>
        <p:txBody>
          <a:bodyPr>
            <a:normAutofit/>
          </a:bodyPr>
          <a:lstStyle/>
          <a:p>
            <a:pPr marL="542925" marR="1520825" indent="-457200">
              <a:spcBef>
                <a:spcPts val="80"/>
              </a:spcBef>
            </a:pPr>
            <a:r>
              <a:rPr lang="el-GR" sz="3200" dirty="0">
                <a:effectLst/>
                <a:latin typeface="Aptos" panose="020B0004020202020204" pitchFamily="34" charset="0"/>
                <a:ea typeface="Aptos" panose="020B0004020202020204" pitchFamily="34" charset="0"/>
                <a:cs typeface="Times New Roman" panose="02020603050405020304" pitchFamily="18" charset="0"/>
              </a:rPr>
              <a:t>… Εγώ δεν έχω δει ποτέ μου κάποια απ’ αυτές τις κινήσεις… ΔΕΝ </a:t>
            </a:r>
            <a:r>
              <a:rPr lang="el-GR" sz="3200" dirty="0">
                <a:latin typeface="Aptos" panose="020B0004020202020204" pitchFamily="34" charset="0"/>
                <a:ea typeface="Aptos" panose="020B0004020202020204" pitchFamily="34" charset="0"/>
                <a:cs typeface="Times New Roman" panose="02020603050405020304" pitchFamily="18" charset="0"/>
              </a:rPr>
              <a:t>ΕΧΩ ΔΕΙ!!!! </a:t>
            </a:r>
          </a:p>
          <a:p>
            <a:pPr marL="542925" marR="1520825" indent="-457200">
              <a:spcBef>
                <a:spcPts val="80"/>
              </a:spcBef>
            </a:pPr>
            <a:r>
              <a:rPr lang="el-GR" sz="3200" dirty="0">
                <a:effectLst/>
                <a:latin typeface="Arial" panose="020B0604020202020204" pitchFamily="34" charset="0"/>
                <a:ea typeface="Arial" panose="020B0604020202020204" pitchFamily="34" charset="0"/>
              </a:rPr>
              <a:t>Πάνω στη γη, όπου … «τα παιδιά περπατούν, τρέχουν, κολυμπούν, οδηγούν ποδήλατα, τα πουλιά πετούν, το νερό  κυλά  στα  ποτάμια», τις βλέπω… έχω δει και τον ήλιο και τη σελήνη να κινούνται…</a:t>
            </a:r>
            <a:r>
              <a:rPr lang="el-GR" sz="3200" dirty="0">
                <a:effectLst/>
                <a:latin typeface="Aptos" panose="020B0004020202020204" pitchFamily="34" charset="0"/>
                <a:ea typeface="Arial" panose="020B0604020202020204" pitchFamily="34" charset="0"/>
                <a:cs typeface="Times New Roman" panose="02020603050405020304" pitchFamily="18" charset="0"/>
              </a:rPr>
              <a:t> </a:t>
            </a:r>
            <a:r>
              <a:rPr lang="el-GR" sz="3200" dirty="0">
                <a:latin typeface="Aptos" panose="020B0004020202020204" pitchFamily="34" charset="0"/>
                <a:ea typeface="Aptos" panose="020B0004020202020204" pitchFamily="34" charset="0"/>
                <a:cs typeface="Times New Roman" panose="02020603050405020304" pitchFamily="18" charset="0"/>
              </a:rPr>
              <a:t>Οι άλλες κινήσεις, είναι αόρατες</a:t>
            </a:r>
            <a:r>
              <a:rPr lang="el-GR" sz="3200" dirty="0">
                <a:effectLst/>
                <a:latin typeface="Aptos" panose="020B0004020202020204" pitchFamily="34" charset="0"/>
                <a:ea typeface="Aptos" panose="020B0004020202020204" pitchFamily="34" charset="0"/>
                <a:cs typeface="Times New Roman" panose="02020603050405020304" pitchFamily="18" charset="0"/>
              </a:rPr>
              <a:t>;;; Κι αν είναι γιατί με παιδεύετε με το «παρατηρούμε»;;;</a:t>
            </a:r>
          </a:p>
          <a:p>
            <a:pPr marL="542925" marR="1520825" indent="-457200">
              <a:spcBef>
                <a:spcPts val="80"/>
              </a:spcBef>
            </a:pPr>
            <a:endParaRPr lang="el-GR" sz="3200" dirty="0">
              <a:effectLst/>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1654471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B7EEDAA8-5451-ADA5-8E23-479BB976BCF2}"/>
              </a:ext>
            </a:extLst>
          </p:cNvPr>
          <p:cNvSpPr>
            <a:spLocks noGrp="1"/>
          </p:cNvSpPr>
          <p:nvPr>
            <p:ph type="title"/>
          </p:nvPr>
        </p:nvSpPr>
        <p:spPr>
          <a:xfrm>
            <a:off x="838200" y="365125"/>
            <a:ext cx="10515600" cy="1325563"/>
          </a:xfrm>
        </p:spPr>
        <p:txBody>
          <a:bodyPr>
            <a:normAutofit/>
          </a:bodyPr>
          <a:lstStyle/>
          <a:p>
            <a:r>
              <a:rPr lang="el-GR" sz="5400"/>
              <a:t>ΦΥΣΙΚΗ Β΄ Γυμνασίου: Κινήσεις</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Θέση περιεχομένου 2">
            <a:extLst>
              <a:ext uri="{FF2B5EF4-FFF2-40B4-BE49-F238E27FC236}">
                <a16:creationId xmlns:a16="http://schemas.microsoft.com/office/drawing/2014/main" id="{71243BD4-0247-393E-2004-E0FF6EDA85DC}"/>
              </a:ext>
            </a:extLst>
          </p:cNvPr>
          <p:cNvSpPr>
            <a:spLocks noGrp="1"/>
          </p:cNvSpPr>
          <p:nvPr>
            <p:ph idx="1"/>
          </p:nvPr>
        </p:nvSpPr>
        <p:spPr>
          <a:xfrm>
            <a:off x="838200" y="2641422"/>
            <a:ext cx="11350752" cy="3539922"/>
          </a:xfrm>
        </p:spPr>
        <p:txBody>
          <a:bodyPr>
            <a:normAutofit/>
          </a:bodyPr>
          <a:lstStyle/>
          <a:p>
            <a:pPr marL="542925" marR="1520825" indent="-457200">
              <a:spcBef>
                <a:spcPts val="80"/>
              </a:spcBef>
            </a:pPr>
            <a:r>
              <a:rPr lang="el-GR" sz="3200" b="1">
                <a:effectLst/>
                <a:latin typeface="Arial" panose="020B0604020202020204" pitchFamily="34" charset="0"/>
                <a:ea typeface="Arial" panose="020B0604020202020204" pitchFamily="34" charset="0"/>
              </a:rPr>
              <a:t>Η κίνηση είναι χαρακτηριστική ιδιότητα της ύλης. </a:t>
            </a:r>
            <a:r>
              <a:rPr lang="el-GR" sz="3200">
                <a:effectLst/>
                <a:latin typeface="Arial" panose="020B0604020202020204" pitchFamily="34" charset="0"/>
                <a:ea typeface="Arial" panose="020B0604020202020204" pitchFamily="34" charset="0"/>
              </a:rPr>
              <a:t>Εμφανίζεται από τους μακρινούς γαλαξίες μέχρι το εσωτερικό των μικροσκοπικών ατόμων.</a:t>
            </a:r>
          </a:p>
          <a:p>
            <a:pPr marL="542925" marR="1520825" indent="-457200">
              <a:spcBef>
                <a:spcPts val="80"/>
              </a:spcBef>
            </a:pPr>
            <a:endParaRPr lang="el-GR" sz="3200">
              <a:latin typeface="Arial" panose="020B0604020202020204" pitchFamily="34" charset="0"/>
              <a:ea typeface="Arial" panose="020B0604020202020204" pitchFamily="34" charset="0"/>
            </a:endParaRPr>
          </a:p>
          <a:p>
            <a:pPr marL="542925" marR="1520825" indent="-457200">
              <a:spcBef>
                <a:spcPts val="80"/>
              </a:spcBef>
            </a:pPr>
            <a:r>
              <a:rPr lang="el-GR" sz="3200">
                <a:effectLst/>
                <a:latin typeface="Arial" panose="020B0604020202020204" pitchFamily="34" charset="0"/>
                <a:ea typeface="Arial" panose="020B0604020202020204" pitchFamily="34" charset="0"/>
              </a:rPr>
              <a:t>Η κίνηση είναι ιδιότητα;;; Σαν τι δηλαδή;;; Σαν το χρώμα;;; Σαν τον όγκο;;; Σαν την υφή;;;</a:t>
            </a:r>
          </a:p>
          <a:p>
            <a:pPr marL="542925" marR="1520825" indent="-457200">
              <a:spcBef>
                <a:spcPts val="80"/>
              </a:spcBef>
            </a:pPr>
            <a:endParaRPr lang="el-GR" sz="3200">
              <a:effectLst/>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250529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B7EEDAA8-5451-ADA5-8E23-479BB976BCF2}"/>
              </a:ext>
            </a:extLst>
          </p:cNvPr>
          <p:cNvSpPr>
            <a:spLocks noGrp="1"/>
          </p:cNvSpPr>
          <p:nvPr>
            <p:ph type="title"/>
          </p:nvPr>
        </p:nvSpPr>
        <p:spPr>
          <a:xfrm>
            <a:off x="838200" y="365125"/>
            <a:ext cx="10515600" cy="1325563"/>
          </a:xfrm>
        </p:spPr>
        <p:txBody>
          <a:bodyPr>
            <a:normAutofit/>
          </a:bodyPr>
          <a:lstStyle/>
          <a:p>
            <a:r>
              <a:rPr lang="el-GR" sz="5400"/>
              <a:t>ΦΥΣΙΚΗ Β΄ Γυμνασίου: Κινήσεις</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Θέση περιεχομένου 2">
            <a:extLst>
              <a:ext uri="{FF2B5EF4-FFF2-40B4-BE49-F238E27FC236}">
                <a16:creationId xmlns:a16="http://schemas.microsoft.com/office/drawing/2014/main" id="{71243BD4-0247-393E-2004-E0FF6EDA85DC}"/>
              </a:ext>
            </a:extLst>
          </p:cNvPr>
          <p:cNvSpPr>
            <a:spLocks noGrp="1"/>
          </p:cNvSpPr>
          <p:nvPr>
            <p:ph idx="1"/>
          </p:nvPr>
        </p:nvSpPr>
        <p:spPr>
          <a:xfrm>
            <a:off x="838200" y="1929384"/>
            <a:ext cx="10515600" cy="4251960"/>
          </a:xfrm>
        </p:spPr>
        <p:txBody>
          <a:bodyPr>
            <a:noAutofit/>
          </a:bodyPr>
          <a:lstStyle/>
          <a:p>
            <a:pPr marL="274955">
              <a:spcBef>
                <a:spcPts val="830"/>
              </a:spcBef>
              <a:spcAft>
                <a:spcPts val="0"/>
              </a:spcAft>
            </a:pPr>
            <a:r>
              <a:rPr lang="el-GR" sz="3000" b="1" i="1" dirty="0">
                <a:effectLst/>
                <a:latin typeface="Arial-BoldItalicMT"/>
                <a:ea typeface="Arial-BoldItalicMT"/>
                <a:cs typeface="Arial-BoldItalicMT"/>
              </a:rPr>
              <a:t>Πότε ένα σώμα κινείται</a:t>
            </a:r>
          </a:p>
          <a:p>
            <a:pPr marL="167005" marR="83185" indent="107950">
              <a:spcBef>
                <a:spcPts val="475"/>
              </a:spcBef>
              <a:spcAft>
                <a:spcPts val="0"/>
              </a:spcAft>
            </a:pPr>
            <a:r>
              <a:rPr lang="el-GR" sz="3000" dirty="0">
                <a:effectLst/>
                <a:latin typeface="Arial" panose="020B0604020202020204" pitchFamily="34" charset="0"/>
                <a:ea typeface="Arial" panose="020B0604020202020204" pitchFamily="34" charset="0"/>
              </a:rPr>
              <a:t>Αν  το  σώμα  αλλάζει  θέση,  λέμε  ότι  κινείται.  Κινείται  όμως  σε σχέση με ένα σημείο αναφοράς. Η κίνηση επομένως </a:t>
            </a:r>
            <a:r>
              <a:rPr lang="el-GR" sz="3000" spc="-15" dirty="0">
                <a:effectLst/>
                <a:latin typeface="Arial" panose="020B0604020202020204" pitchFamily="34" charset="0"/>
                <a:ea typeface="Arial" panose="020B0604020202020204" pitchFamily="34" charset="0"/>
              </a:rPr>
              <a:t>είναι </a:t>
            </a:r>
            <a:r>
              <a:rPr lang="el-GR" sz="3000" b="1" dirty="0">
                <a:effectLst/>
                <a:latin typeface="Arial" panose="020B0604020202020204" pitchFamily="34" charset="0"/>
                <a:ea typeface="Arial" panose="020B0604020202020204" pitchFamily="34" charset="0"/>
              </a:rPr>
              <a:t>σχετική, </a:t>
            </a:r>
            <a:r>
              <a:rPr lang="el-GR" sz="3000" dirty="0">
                <a:effectLst/>
                <a:latin typeface="Arial" panose="020B0604020202020204" pitchFamily="34" charset="0"/>
                <a:ea typeface="Arial" panose="020B0604020202020204" pitchFamily="34" charset="0"/>
              </a:rPr>
              <a:t>δηλαδή αναφέρεται ως προς ένα σημείο ή σώμα το  οποίο θεωρείται ακίνητο. Συνήθως, όταν μελετούμε την κίνηση των σωμάτων στο γήινο περιβάλλον  μας,  θεωρούμε ότι η γη είναι</a:t>
            </a:r>
            <a:r>
              <a:rPr lang="el-GR" sz="3000" spc="25" dirty="0">
                <a:effectLst/>
                <a:latin typeface="Arial" panose="020B0604020202020204" pitchFamily="34" charset="0"/>
                <a:ea typeface="Arial" panose="020B0604020202020204" pitchFamily="34" charset="0"/>
              </a:rPr>
              <a:t> </a:t>
            </a:r>
            <a:r>
              <a:rPr lang="el-GR" sz="3000" dirty="0">
                <a:effectLst/>
                <a:latin typeface="Arial" panose="020B0604020202020204" pitchFamily="34" charset="0"/>
                <a:ea typeface="Arial" panose="020B0604020202020204" pitchFamily="34" charset="0"/>
              </a:rPr>
              <a:t>ακίνητη.</a:t>
            </a:r>
          </a:p>
          <a:p>
            <a:pPr marL="167005" marR="83185" indent="107950">
              <a:spcBef>
                <a:spcPts val="475"/>
              </a:spcBef>
              <a:spcAft>
                <a:spcPts val="0"/>
              </a:spcAft>
            </a:pPr>
            <a:r>
              <a:rPr lang="el-GR" sz="3000" dirty="0">
                <a:latin typeface="Arial" panose="020B0604020202020204" pitchFamily="34" charset="0"/>
                <a:ea typeface="Arial" panose="020B0604020202020204" pitchFamily="34" charset="0"/>
              </a:rPr>
              <a:t>Η κίνηση είναι σχετική;;; Αλλά η κίνηση είναι ιδιότητα! Υπάρχουν σχετικές ιδιότητες;;; Κάποιο παράδειγμα;;;</a:t>
            </a:r>
            <a:endParaRPr lang="el-GR" sz="3000" dirty="0">
              <a:effectLst/>
              <a:latin typeface="Arial" panose="020B0604020202020204" pitchFamily="34" charset="0"/>
              <a:ea typeface="Arial" panose="020B0604020202020204" pitchFamily="34" charset="0"/>
            </a:endParaRPr>
          </a:p>
          <a:p>
            <a:pPr marL="542925" marR="1520825" indent="-457200">
              <a:spcBef>
                <a:spcPts val="80"/>
              </a:spcBef>
            </a:pPr>
            <a:endParaRPr lang="el-GR" sz="3000" dirty="0">
              <a:effectLst/>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1824011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B7EEDAA8-5451-ADA5-8E23-479BB976BCF2}"/>
              </a:ext>
            </a:extLst>
          </p:cNvPr>
          <p:cNvSpPr>
            <a:spLocks noGrp="1"/>
          </p:cNvSpPr>
          <p:nvPr>
            <p:ph type="title"/>
          </p:nvPr>
        </p:nvSpPr>
        <p:spPr>
          <a:xfrm>
            <a:off x="838200" y="365125"/>
            <a:ext cx="10515600" cy="1325563"/>
          </a:xfrm>
        </p:spPr>
        <p:txBody>
          <a:bodyPr>
            <a:normAutofit/>
          </a:bodyPr>
          <a:lstStyle/>
          <a:p>
            <a:r>
              <a:rPr lang="el-GR" sz="5400"/>
              <a:t>ΦΥΣΙΚΗ Β΄ Γυμνασίου: Κινήσεις</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Θέση περιεχομένου 2">
            <a:extLst>
              <a:ext uri="{FF2B5EF4-FFF2-40B4-BE49-F238E27FC236}">
                <a16:creationId xmlns:a16="http://schemas.microsoft.com/office/drawing/2014/main" id="{71243BD4-0247-393E-2004-E0FF6EDA85DC}"/>
              </a:ext>
            </a:extLst>
          </p:cNvPr>
          <p:cNvSpPr>
            <a:spLocks noGrp="1"/>
          </p:cNvSpPr>
          <p:nvPr>
            <p:ph idx="1"/>
          </p:nvPr>
        </p:nvSpPr>
        <p:spPr>
          <a:xfrm>
            <a:off x="838200" y="2326950"/>
            <a:ext cx="11277600" cy="4251960"/>
          </a:xfrm>
        </p:spPr>
        <p:txBody>
          <a:bodyPr>
            <a:noAutofit/>
          </a:bodyPr>
          <a:lstStyle/>
          <a:p>
            <a:pPr marL="542925" marR="1520825" indent="-457200">
              <a:spcBef>
                <a:spcPts val="80"/>
              </a:spcBef>
            </a:pPr>
            <a:r>
              <a:rPr lang="el-GR" sz="3000" dirty="0">
                <a:effectLst/>
                <a:latin typeface="Arial" panose="020B0604020202020204" pitchFamily="34" charset="0"/>
                <a:ea typeface="Arial" panose="020B0604020202020204" pitchFamily="34" charset="0"/>
              </a:rPr>
              <a:t>Ο άνθρωπος από την αρχαιότητα ακόμη μελέτησε την κίνηση των σωμάτων τόσο από έμφυτη περιέργεια όσο και από </a:t>
            </a:r>
            <a:r>
              <a:rPr lang="el-GR" sz="3000" spc="-20" dirty="0">
                <a:effectLst/>
                <a:latin typeface="Arial" panose="020B0604020202020204" pitchFamily="34" charset="0"/>
                <a:ea typeface="Arial" panose="020B0604020202020204" pitchFamily="34" charset="0"/>
              </a:rPr>
              <a:t>ανά</a:t>
            </a:r>
            <a:r>
              <a:rPr lang="el-GR" sz="3000" dirty="0">
                <a:effectLst/>
                <a:latin typeface="Arial" panose="020B0604020202020204" pitchFamily="34" charset="0"/>
                <a:ea typeface="Arial" panose="020B0604020202020204" pitchFamily="34" charset="0"/>
              </a:rPr>
              <a:t>γκη για τη βελτίωση της καθημερινής του ζωής. Παρατηρούσε την αλλαγή της θέσης των αστέρων στον ουράνιο θόλο για να προσανατολιστεί ή για να προσδιορίσει την έναρξη μιας εποχής, του χειμώνα, της άνοιξης </a:t>
            </a:r>
            <a:r>
              <a:rPr lang="el-GR" sz="3000" dirty="0" err="1">
                <a:effectLst/>
                <a:latin typeface="Arial" panose="020B0604020202020204" pitchFamily="34" charset="0"/>
                <a:ea typeface="Arial" panose="020B0604020202020204" pitchFamily="34" charset="0"/>
              </a:rPr>
              <a:t>κτλ</a:t>
            </a:r>
            <a:endParaRPr lang="el-GR" sz="3000" dirty="0">
              <a:effectLst/>
              <a:latin typeface="Arial" panose="020B0604020202020204" pitchFamily="34" charset="0"/>
              <a:ea typeface="Arial" panose="020B0604020202020204" pitchFamily="34" charset="0"/>
            </a:endParaRPr>
          </a:p>
          <a:p>
            <a:pPr marL="542925" marR="1520825" indent="-457200">
              <a:spcBef>
                <a:spcPts val="80"/>
              </a:spcBef>
            </a:pPr>
            <a:r>
              <a:rPr lang="el-GR" sz="3000" dirty="0">
                <a:latin typeface="Arial" panose="020B0604020202020204" pitchFamily="34" charset="0"/>
                <a:ea typeface="Arial" panose="020B0604020202020204" pitchFamily="34" charset="0"/>
              </a:rPr>
              <a:t>Την κίνηση των άστρων τη βλέπω κι εγώ… τις άλλες που τις είδαν;;;</a:t>
            </a:r>
            <a:endParaRPr lang="el-GR" sz="3000" dirty="0">
              <a:effectLst/>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396670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311AFCA5-1CD4-3501-E590-15100FFE7521}"/>
              </a:ext>
            </a:extLst>
          </p:cNvPr>
          <p:cNvSpPr>
            <a:spLocks noGrp="1"/>
          </p:cNvSpPr>
          <p:nvPr>
            <p:ph type="title"/>
          </p:nvPr>
        </p:nvSpPr>
        <p:spPr>
          <a:xfrm>
            <a:off x="838200" y="365125"/>
            <a:ext cx="10515600" cy="1325563"/>
          </a:xfrm>
        </p:spPr>
        <p:txBody>
          <a:bodyPr>
            <a:normAutofit/>
          </a:bodyPr>
          <a:lstStyle/>
          <a:p>
            <a:r>
              <a:rPr lang="el-GR" sz="5400"/>
              <a:t>Ταχύτητα…</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Θέση περιεχομένου 2">
            <a:extLst>
              <a:ext uri="{FF2B5EF4-FFF2-40B4-BE49-F238E27FC236}">
                <a16:creationId xmlns:a16="http://schemas.microsoft.com/office/drawing/2014/main" id="{297699D2-0617-6AAF-3096-0ECD3548F5E5}"/>
              </a:ext>
            </a:extLst>
          </p:cNvPr>
          <p:cNvSpPr>
            <a:spLocks noGrp="1"/>
          </p:cNvSpPr>
          <p:nvPr>
            <p:ph idx="1"/>
          </p:nvPr>
        </p:nvSpPr>
        <p:spPr>
          <a:xfrm>
            <a:off x="838200" y="2145877"/>
            <a:ext cx="10515600" cy="4251960"/>
          </a:xfrm>
        </p:spPr>
        <p:txBody>
          <a:bodyPr>
            <a:normAutofit/>
          </a:bodyPr>
          <a:lstStyle/>
          <a:p>
            <a:r>
              <a:rPr lang="el-GR">
                <a:ea typeface="Calibri" panose="020F0502020204030204" pitchFamily="34" charset="0"/>
                <a:cs typeface="Times New Roman" panose="02020603050405020304" pitchFamily="18" charset="0"/>
              </a:rPr>
              <a:t>Λένε ότι η ταχύτητα είναι πηλίκο του διαστήματος διά του χρόνου…</a:t>
            </a:r>
          </a:p>
          <a:p>
            <a:r>
              <a:rPr lang="el-GR">
                <a:ea typeface="Calibri" panose="020F0502020204030204" pitchFamily="34" charset="0"/>
                <a:cs typeface="Times New Roman" panose="02020603050405020304" pitchFamily="18" charset="0"/>
              </a:rPr>
              <a:t>Και πώς μετράει την ταχύτητα του αυτοκινήτου το κοντέρ;;; Το έχει ψάξει κάποιος;;; </a:t>
            </a:r>
          </a:p>
          <a:p>
            <a:r>
              <a:rPr lang="el-GR">
                <a:ea typeface="Calibri" panose="020F0502020204030204" pitchFamily="34" charset="0"/>
                <a:cs typeface="Times New Roman" panose="02020603050405020304" pitchFamily="18" charset="0"/>
              </a:rPr>
              <a:t>Γιατί καλά, χρόνο μπορεί να μετράει… τα ρολόγια είναι παντού… και στο αυτοκίνητό μου… Αλλά απόσταση, πώς μετράει;;; </a:t>
            </a:r>
          </a:p>
          <a:p>
            <a:r>
              <a:rPr lang="el-GR">
                <a:ea typeface="Calibri" panose="020F0502020204030204" pitchFamily="34" charset="0"/>
                <a:cs typeface="Times New Roman" panose="02020603050405020304" pitchFamily="18" charset="0"/>
              </a:rPr>
              <a:t>Και μετά, κάνει συνέχεια διαιρέσεις;;; Γιατί το πρώτο μου αυτοκίνητο, που ήταν ένα </a:t>
            </a:r>
            <a:r>
              <a:rPr lang="en-US">
                <a:ea typeface="Calibri" panose="020F0502020204030204" pitchFamily="34" charset="0"/>
                <a:cs typeface="Times New Roman" panose="02020603050405020304" pitchFamily="18" charset="0"/>
              </a:rPr>
              <a:t>LADA 1200,</a:t>
            </a:r>
            <a:r>
              <a:rPr lang="el-GR">
                <a:ea typeface="Calibri" panose="020F0502020204030204" pitchFamily="34" charset="0"/>
                <a:cs typeface="Times New Roman" panose="02020603050405020304" pitchFamily="18" charset="0"/>
              </a:rPr>
              <a:t> πιστέψτε με, διαιρέσεις δεν μπορούσε να κάνει… στα σίγουρα… αλλά και κοντέρ είχε και ταχύτητα μέτραγε…</a:t>
            </a:r>
          </a:p>
        </p:txBody>
      </p:sp>
    </p:spTree>
    <p:extLst>
      <p:ext uri="{BB962C8B-B14F-4D97-AF65-F5344CB8AC3E}">
        <p14:creationId xmlns:p14="http://schemas.microsoft.com/office/powerpoint/2010/main" val="3806819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311AFCA5-1CD4-3501-E590-15100FFE7521}"/>
              </a:ext>
            </a:extLst>
          </p:cNvPr>
          <p:cNvSpPr>
            <a:spLocks noGrp="1"/>
          </p:cNvSpPr>
          <p:nvPr>
            <p:ph type="title"/>
          </p:nvPr>
        </p:nvSpPr>
        <p:spPr>
          <a:xfrm>
            <a:off x="838200" y="365125"/>
            <a:ext cx="10515600" cy="1325563"/>
          </a:xfrm>
        </p:spPr>
        <p:txBody>
          <a:bodyPr>
            <a:normAutofit/>
          </a:bodyPr>
          <a:lstStyle/>
          <a:p>
            <a:r>
              <a:rPr lang="el-GR" sz="5400"/>
              <a:t>Θέση…</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Θέση περιεχομένου 2">
            <a:extLst>
              <a:ext uri="{FF2B5EF4-FFF2-40B4-BE49-F238E27FC236}">
                <a16:creationId xmlns:a16="http://schemas.microsoft.com/office/drawing/2014/main" id="{297699D2-0617-6AAF-3096-0ECD3548F5E5}"/>
              </a:ext>
            </a:extLst>
          </p:cNvPr>
          <p:cNvSpPr>
            <a:spLocks noGrp="1"/>
          </p:cNvSpPr>
          <p:nvPr>
            <p:ph idx="1"/>
          </p:nvPr>
        </p:nvSpPr>
        <p:spPr>
          <a:xfrm>
            <a:off x="838200" y="2055813"/>
            <a:ext cx="10515600" cy="4251960"/>
          </a:xfrm>
        </p:spPr>
        <p:txBody>
          <a:bodyPr>
            <a:noAutofit/>
          </a:bodyPr>
          <a:lstStyle/>
          <a:p>
            <a:r>
              <a:rPr lang="el-GR" dirty="0"/>
              <a:t>Βλέπουμε ή όχι κι εγώ κι εσείς, την ίδια μέρα και την ίδια ώρα, το φεγγάρι στην ίδια θέση;;; Και από την Αίγινα, δηλαδή, και από τη Φλώρινα;;; </a:t>
            </a:r>
          </a:p>
          <a:p>
            <a:r>
              <a:rPr lang="el-GR" dirty="0"/>
              <a:t>… γιατί θα ήταν λίγο παράξενο αν βλέπαμε, την ίδια στιγμή, το ίδιο πράγμα, στην ίδια θέση και από την Αίγινα και από τη Φλώρινα… </a:t>
            </a:r>
          </a:p>
          <a:p>
            <a:r>
              <a:rPr lang="el-GR" dirty="0"/>
              <a:t>… για παράδειγμα, αν χρησιμοποιήσουμε τον χάρτη βλέπουμε τη Λάρισα κάτω από τη Φλώρινα ενώ από την Αίγινα τη βλέπουμε από πάνω…</a:t>
            </a:r>
          </a:p>
          <a:p>
            <a:r>
              <a:rPr lang="el-GR" dirty="0">
                <a:latin typeface="CNM"/>
              </a:rPr>
              <a:t>… βλέπουμε το «ίδιο φεγγάρι» στην «ίδια θέση»;;; Όπως λένε οι ρομαντικοί…</a:t>
            </a:r>
          </a:p>
        </p:txBody>
      </p:sp>
    </p:spTree>
    <p:extLst>
      <p:ext uri="{BB962C8B-B14F-4D97-AF65-F5344CB8AC3E}">
        <p14:creationId xmlns:p14="http://schemas.microsoft.com/office/powerpoint/2010/main" val="1219011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311AFCA5-1CD4-3501-E590-15100FFE7521}"/>
              </a:ext>
            </a:extLst>
          </p:cNvPr>
          <p:cNvSpPr>
            <a:spLocks noGrp="1"/>
          </p:cNvSpPr>
          <p:nvPr>
            <p:ph type="title"/>
          </p:nvPr>
        </p:nvSpPr>
        <p:spPr>
          <a:xfrm>
            <a:off x="838200" y="365125"/>
            <a:ext cx="10515600" cy="1325563"/>
          </a:xfrm>
        </p:spPr>
        <p:txBody>
          <a:bodyPr>
            <a:normAutofit/>
          </a:bodyPr>
          <a:lstStyle/>
          <a:p>
            <a:r>
              <a:rPr lang="el-GR" sz="5400"/>
              <a:t>Θέση…</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Θέση περιεχομένου 2">
            <a:extLst>
              <a:ext uri="{FF2B5EF4-FFF2-40B4-BE49-F238E27FC236}">
                <a16:creationId xmlns:a16="http://schemas.microsoft.com/office/drawing/2014/main" id="{297699D2-0617-6AAF-3096-0ECD3548F5E5}"/>
              </a:ext>
            </a:extLst>
          </p:cNvPr>
          <p:cNvSpPr>
            <a:spLocks noGrp="1"/>
          </p:cNvSpPr>
          <p:nvPr>
            <p:ph idx="1"/>
          </p:nvPr>
        </p:nvSpPr>
        <p:spPr>
          <a:xfrm>
            <a:off x="838200" y="1929384"/>
            <a:ext cx="10515600" cy="4545202"/>
          </a:xfrm>
        </p:spPr>
        <p:txBody>
          <a:bodyPr>
            <a:noAutofit/>
          </a:bodyPr>
          <a:lstStyle/>
          <a:p>
            <a:r>
              <a:rPr lang="el-GR" sz="3200"/>
              <a:t>Να το ελέγξουμε… αλλά…</a:t>
            </a:r>
          </a:p>
          <a:p>
            <a:endParaRPr lang="el-GR" sz="3200"/>
          </a:p>
          <a:p>
            <a:r>
              <a:rPr lang="el-GR" sz="3200"/>
              <a:t>Πώς θα σας πω εγώ πού ήταν το φεγγάρι που είδα πριν δυο βδομάδες, στις 11:00 το βράδυ, από την αυλή του σπιτιού μου στην Αίγινα; </a:t>
            </a:r>
          </a:p>
          <a:p>
            <a:r>
              <a:rPr lang="el-GR" sz="3200"/>
              <a:t>… ώστε να μπορέσετε να συγκρίνετε, αν και εσείς βλέπατε το φεγγάρι από τη Φλώρινα, την ίδια μέρα και ώρα (την Κυριακή 7-10-2023 στις 11:00 το βράδυ), στην ίδια ή άλλη θέση; </a:t>
            </a:r>
          </a:p>
        </p:txBody>
      </p:sp>
    </p:spTree>
    <p:extLst>
      <p:ext uri="{BB962C8B-B14F-4D97-AF65-F5344CB8AC3E}">
        <p14:creationId xmlns:p14="http://schemas.microsoft.com/office/powerpoint/2010/main" val="4148776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399</TotalTime>
  <Words>2961</Words>
  <Application>Microsoft Office PowerPoint</Application>
  <PresentationFormat>Ευρεία οθόνη</PresentationFormat>
  <Paragraphs>123</Paragraphs>
  <Slides>24</Slides>
  <Notes>9</Notes>
  <HiddenSlides>0</HiddenSlides>
  <MMClips>0</MMClips>
  <ScaleCrop>false</ScaleCrop>
  <HeadingPairs>
    <vt:vector size="6" baseType="variant">
      <vt:variant>
        <vt:lpstr>Γραμματοσειρές που χρησιμοποιούνται</vt:lpstr>
      </vt:variant>
      <vt:variant>
        <vt:i4>6</vt:i4>
      </vt:variant>
      <vt:variant>
        <vt:lpstr>Θέμα</vt:lpstr>
      </vt:variant>
      <vt:variant>
        <vt:i4>1</vt:i4>
      </vt:variant>
      <vt:variant>
        <vt:lpstr>Τίτλοι διαφανειών</vt:lpstr>
      </vt:variant>
      <vt:variant>
        <vt:i4>24</vt:i4>
      </vt:variant>
    </vt:vector>
  </HeadingPairs>
  <TitlesOfParts>
    <vt:vector size="31" baseType="lpstr">
      <vt:lpstr>Aptos</vt:lpstr>
      <vt:lpstr>Arial</vt:lpstr>
      <vt:lpstr>Arial-BoldItalicMT</vt:lpstr>
      <vt:lpstr>Calibri</vt:lpstr>
      <vt:lpstr>Calibri Light</vt:lpstr>
      <vt:lpstr>CNM</vt:lpstr>
      <vt:lpstr>Θέμα του Office</vt:lpstr>
      <vt:lpstr>Προσαρμογή του «Προγράμματος Σπουδών»/ «Αναλυτικού προγράμματος» στην κατεύθυνση της διερεύνησης.  Απόπειρες εφαρμογών</vt:lpstr>
      <vt:lpstr>Τι είναι η Επιστήμη;</vt:lpstr>
      <vt:lpstr>Τι είναι η Επιστήμη;</vt:lpstr>
      <vt:lpstr>Και η «Διερεύνηση» στη διδασκαλία της</vt:lpstr>
      <vt:lpstr>Εφαρμογή της «Διερεύνησης»</vt:lpstr>
      <vt:lpstr>Ζητήματα ΠΣ και ΑΠ</vt:lpstr>
      <vt:lpstr>ΦΥΣΙΚΗ Β΄ Γυμνασίου: Πρόλογος</vt:lpstr>
      <vt:lpstr>ΦΥΣΙΚΗ Β΄ Γυμνασίου: Πρόλογος</vt:lpstr>
      <vt:lpstr>ΦΥΣΙΚΗ Β΄ Γυμνασίου: Πρόλογος</vt:lpstr>
      <vt:lpstr>ΦΥΣΙΚΗ Β΄ Γυμνασίου: Πρόλογος</vt:lpstr>
      <vt:lpstr>ΦΥΣΙΚΗ Β΄ Γυμνασίου: Πρόλογος</vt:lpstr>
      <vt:lpstr>ΦΥΣΙΚΗ Β΄ Γυμνασίου: Πρόλογος</vt:lpstr>
      <vt:lpstr>ΦΥΣΙΚΗ Β΄ Γυμνασίου: Πρόλογος</vt:lpstr>
      <vt:lpstr>ΦΥΣΙΚΗ Β΄ Γυμνασίου: Πρόλογος</vt:lpstr>
      <vt:lpstr>ΦΥΣΙΚΗ Β΄ Γυμνασίου: Πρόλογος</vt:lpstr>
      <vt:lpstr>ΦΥΣΙΚΗ Β΄ Γυμνασίου: Πρόλογος</vt:lpstr>
      <vt:lpstr>ΦΥΣΙΚΗ Β΄ Γυμνασίου: Κινήσεις</vt:lpstr>
      <vt:lpstr>ΦΥΣΙΚΗ Β΄ Γυμνασίου: Κινήσεις</vt:lpstr>
      <vt:lpstr>ΦΥΣΙΚΗ Β΄ Γυμνασίου: Κινήσεις</vt:lpstr>
      <vt:lpstr>ΦΥΣΙΚΗ Β΄ Γυμνασίου: Κινήσεις</vt:lpstr>
      <vt:lpstr>ΦΥΣΙΚΗ Β΄ Γυμνασίου: Κινήσεις</vt:lpstr>
      <vt:lpstr>Ταχύτητα…</vt:lpstr>
      <vt:lpstr>Θέση…</vt:lpstr>
      <vt:lpstr>Θέση…</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Προσαρμογή του «Προγράμματος Σπουδών»/ «Αναλυτικού προγράμματος» στην κατεύθυνση της διερεύνησης.  Απόπειρες εφαρμογών</dc:title>
  <dc:creator>Vasilis Tselfes</dc:creator>
  <cp:lastModifiedBy>PINELOPI PAPADOPOULOU</cp:lastModifiedBy>
  <cp:revision>27</cp:revision>
  <dcterms:created xsi:type="dcterms:W3CDTF">2023-10-12T06:40:50Z</dcterms:created>
  <dcterms:modified xsi:type="dcterms:W3CDTF">2023-10-20T09:12:45Z</dcterms:modified>
</cp:coreProperties>
</file>